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8"/>
  </p:notesMasterIdLst>
  <p:handoutMasterIdLst>
    <p:handoutMasterId r:id="rId149"/>
  </p:handoutMasterIdLst>
  <p:sldIdLst>
    <p:sldId id="256" r:id="rId2"/>
    <p:sldId id="316" r:id="rId3"/>
    <p:sldId id="317" r:id="rId4"/>
    <p:sldId id="318" r:id="rId5"/>
    <p:sldId id="373" r:id="rId6"/>
    <p:sldId id="371" r:id="rId7"/>
    <p:sldId id="444" r:id="rId8"/>
    <p:sldId id="372" r:id="rId9"/>
    <p:sldId id="323" r:id="rId10"/>
    <p:sldId id="319" r:id="rId11"/>
    <p:sldId id="320" r:id="rId12"/>
    <p:sldId id="370" r:id="rId13"/>
    <p:sldId id="322" r:id="rId14"/>
    <p:sldId id="327" r:id="rId15"/>
    <p:sldId id="325" r:id="rId16"/>
    <p:sldId id="328" r:id="rId17"/>
    <p:sldId id="445" r:id="rId18"/>
    <p:sldId id="329" r:id="rId19"/>
    <p:sldId id="446" r:id="rId20"/>
    <p:sldId id="331" r:id="rId21"/>
    <p:sldId id="335" r:id="rId22"/>
    <p:sldId id="337" r:id="rId23"/>
    <p:sldId id="338" r:id="rId24"/>
    <p:sldId id="336" r:id="rId25"/>
    <p:sldId id="448" r:id="rId26"/>
    <p:sldId id="449" r:id="rId27"/>
    <p:sldId id="1332" r:id="rId28"/>
    <p:sldId id="333" r:id="rId29"/>
    <p:sldId id="447" r:id="rId30"/>
    <p:sldId id="334" r:id="rId31"/>
    <p:sldId id="374" r:id="rId32"/>
    <p:sldId id="1334" r:id="rId33"/>
    <p:sldId id="321" r:id="rId34"/>
    <p:sldId id="1333" r:id="rId35"/>
    <p:sldId id="339" r:id="rId36"/>
    <p:sldId id="390" r:id="rId37"/>
    <p:sldId id="391" r:id="rId38"/>
    <p:sldId id="392" r:id="rId39"/>
    <p:sldId id="389" r:id="rId40"/>
    <p:sldId id="301" r:id="rId41"/>
    <p:sldId id="291" r:id="rId42"/>
    <p:sldId id="375" r:id="rId43"/>
    <p:sldId id="376" r:id="rId44"/>
    <p:sldId id="377" r:id="rId45"/>
    <p:sldId id="378" r:id="rId46"/>
    <p:sldId id="1335" r:id="rId47"/>
    <p:sldId id="380" r:id="rId48"/>
    <p:sldId id="381" r:id="rId49"/>
    <p:sldId id="382" r:id="rId50"/>
    <p:sldId id="330" r:id="rId51"/>
    <p:sldId id="342" r:id="rId52"/>
    <p:sldId id="341" r:id="rId53"/>
    <p:sldId id="309" r:id="rId54"/>
    <p:sldId id="307" r:id="rId55"/>
    <p:sldId id="310" r:id="rId56"/>
    <p:sldId id="308" r:id="rId57"/>
    <p:sldId id="311" r:id="rId58"/>
    <p:sldId id="306" r:id="rId59"/>
    <p:sldId id="312" r:id="rId60"/>
    <p:sldId id="343" r:id="rId61"/>
    <p:sldId id="1336" r:id="rId62"/>
    <p:sldId id="344" r:id="rId63"/>
    <p:sldId id="345" r:id="rId64"/>
    <p:sldId id="352" r:id="rId65"/>
    <p:sldId id="383" r:id="rId66"/>
    <p:sldId id="346" r:id="rId67"/>
    <p:sldId id="347" r:id="rId68"/>
    <p:sldId id="348" r:id="rId69"/>
    <p:sldId id="349" r:id="rId70"/>
    <p:sldId id="350" r:id="rId71"/>
    <p:sldId id="351" r:id="rId72"/>
    <p:sldId id="353" r:id="rId73"/>
    <p:sldId id="355" r:id="rId74"/>
    <p:sldId id="1337" r:id="rId75"/>
    <p:sldId id="356" r:id="rId76"/>
    <p:sldId id="1338" r:id="rId77"/>
    <p:sldId id="354" r:id="rId78"/>
    <p:sldId id="357" r:id="rId79"/>
    <p:sldId id="358" r:id="rId80"/>
    <p:sldId id="359" r:id="rId81"/>
    <p:sldId id="361" r:id="rId82"/>
    <p:sldId id="314" r:id="rId83"/>
    <p:sldId id="362" r:id="rId84"/>
    <p:sldId id="1340" r:id="rId85"/>
    <p:sldId id="1339" r:id="rId86"/>
    <p:sldId id="1341" r:id="rId87"/>
    <p:sldId id="363" r:id="rId88"/>
    <p:sldId id="364" r:id="rId89"/>
    <p:sldId id="405" r:id="rId90"/>
    <p:sldId id="368" r:id="rId91"/>
    <p:sldId id="384" r:id="rId92"/>
    <p:sldId id="367" r:id="rId93"/>
    <p:sldId id="365" r:id="rId94"/>
    <p:sldId id="406" r:id="rId95"/>
    <p:sldId id="407" r:id="rId96"/>
    <p:sldId id="409" r:id="rId97"/>
    <p:sldId id="1342" r:id="rId98"/>
    <p:sldId id="408" r:id="rId99"/>
    <p:sldId id="369" r:id="rId100"/>
    <p:sldId id="398" r:id="rId101"/>
    <p:sldId id="395" r:id="rId102"/>
    <p:sldId id="396" r:id="rId103"/>
    <p:sldId id="399" r:id="rId104"/>
    <p:sldId id="400" r:id="rId105"/>
    <p:sldId id="401" r:id="rId106"/>
    <p:sldId id="402" r:id="rId107"/>
    <p:sldId id="397" r:id="rId108"/>
    <p:sldId id="403" r:id="rId109"/>
    <p:sldId id="404" r:id="rId110"/>
    <p:sldId id="386" r:id="rId111"/>
    <p:sldId id="387" r:id="rId112"/>
    <p:sldId id="410" r:id="rId113"/>
    <p:sldId id="411" r:id="rId114"/>
    <p:sldId id="412" r:id="rId115"/>
    <p:sldId id="413" r:id="rId116"/>
    <p:sldId id="414" r:id="rId117"/>
    <p:sldId id="415" r:id="rId118"/>
    <p:sldId id="416" r:id="rId119"/>
    <p:sldId id="417" r:id="rId120"/>
    <p:sldId id="419" r:id="rId121"/>
    <p:sldId id="418" r:id="rId122"/>
    <p:sldId id="420" r:id="rId123"/>
    <p:sldId id="421" r:id="rId124"/>
    <p:sldId id="422" r:id="rId125"/>
    <p:sldId id="428" r:id="rId126"/>
    <p:sldId id="425" r:id="rId127"/>
    <p:sldId id="426" r:id="rId128"/>
    <p:sldId id="427" r:id="rId129"/>
    <p:sldId id="429" r:id="rId130"/>
    <p:sldId id="430" r:id="rId131"/>
    <p:sldId id="431" r:id="rId132"/>
    <p:sldId id="432" r:id="rId133"/>
    <p:sldId id="433" r:id="rId134"/>
    <p:sldId id="434" r:id="rId135"/>
    <p:sldId id="435" r:id="rId136"/>
    <p:sldId id="423" r:id="rId137"/>
    <p:sldId id="424" r:id="rId138"/>
    <p:sldId id="437" r:id="rId139"/>
    <p:sldId id="438" r:id="rId140"/>
    <p:sldId id="436" r:id="rId141"/>
    <p:sldId id="439" r:id="rId142"/>
    <p:sldId id="440" r:id="rId143"/>
    <p:sldId id="441" r:id="rId144"/>
    <p:sldId id="442" r:id="rId145"/>
    <p:sldId id="443" r:id="rId146"/>
    <p:sldId id="279" r:id="rId147"/>
  </p:sldIdLst>
  <p:sldSz cx="6858000" cy="5143500"/>
  <p:notesSz cx="6858000" cy="9144000"/>
  <p:embeddedFontLst>
    <p:embeddedFont>
      <p:font typeface="Cambria Math" panose="02040503050406030204" pitchFamily="18" charset="0"/>
      <p:regular r:id="rId150"/>
    </p:embeddedFont>
    <p:embeddedFont>
      <p:font typeface="Constantia" panose="02030602050306030303" pitchFamily="18" charset="0"/>
      <p:regular r:id="rId151"/>
      <p:bold r:id="rId152"/>
      <p:italic r:id="rId153"/>
      <p:boldItalic r:id="rId154"/>
    </p:embeddedFont>
    <p:embeddedFont>
      <p:font typeface="Helvetica" panose="020B0604020202020204" pitchFamily="34" charset="0"/>
      <p:regular r:id="rId155"/>
      <p:bold r:id="rId156"/>
      <p:italic r:id="rId157"/>
      <p:boldItalic r:id="rId158"/>
    </p:embeddedFont>
    <p:embeddedFont>
      <p:font typeface="Montserrat" panose="02010600030101010101" charset="0"/>
      <p:regular r:id="rId159"/>
      <p:bold r:id="rId160"/>
      <p:italic r:id="rId161"/>
      <p:boldItalic r:id="rId162"/>
    </p:embeddedFont>
    <p:embeddedFont>
      <p:font typeface="Segoe Print" panose="02000600000000000000" pitchFamily="2" charset="0"/>
      <p:regular r:id="rId163"/>
      <p:bold r:id="rId164"/>
    </p:embeddedFont>
    <p:embeddedFont>
      <p:font typeface="Verdana" panose="020B0604030504040204" pitchFamily="34" charset="0"/>
      <p:regular r:id="rId165"/>
      <p:bold r:id="rId166"/>
      <p:italic r:id="rId167"/>
      <p:boldItalic r:id="rId168"/>
    </p:embeddedFont>
    <p:embeddedFont>
      <p:font typeface="微软雅黑" panose="020B0503020204020204" pitchFamily="34" charset="-122"/>
      <p:regular r:id="rId169"/>
      <p:bold r:id="rId170"/>
    </p:embeddedFont>
    <p:embeddedFont>
      <p:font typeface="微软雅黑" panose="020B0503020204020204" pitchFamily="34" charset="-122"/>
      <p:regular r:id="rId169"/>
      <p:bold r:id="rId1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CCFFCC"/>
    <a:srgbClr val="FF6600"/>
    <a:srgbClr val="418EBD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0C5E19-F7B2-4EAC-9170-22403BCCDF83}">
  <a:tblStyle styleId="{070C5E19-F7B2-4EAC-9170-22403BCCD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2263" autoAdjust="0"/>
  </p:normalViewPr>
  <p:slideViewPr>
    <p:cSldViewPr snapToGrid="0">
      <p:cViewPr varScale="1">
        <p:scale>
          <a:sx n="201" d="100"/>
          <a:sy n="201" d="100"/>
        </p:scale>
        <p:origin x="222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36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5.fntdata"/><Relationship Id="rId159" Type="http://schemas.openxmlformats.org/officeDocument/2006/relationships/font" Target="fonts/font10.fntdata"/><Relationship Id="rId170" Type="http://schemas.openxmlformats.org/officeDocument/2006/relationships/font" Target="fonts/font2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11.fntdata"/><Relationship Id="rId165" Type="http://schemas.openxmlformats.org/officeDocument/2006/relationships/font" Target="fonts/font1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.fntdata"/><Relationship Id="rId155" Type="http://schemas.openxmlformats.org/officeDocument/2006/relationships/font" Target="fonts/font6.fntdata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2.fntdata"/><Relationship Id="rId16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51" Type="http://schemas.openxmlformats.org/officeDocument/2006/relationships/font" Target="fonts/font2.fntdata"/><Relationship Id="rId156" Type="http://schemas.openxmlformats.org/officeDocument/2006/relationships/font" Target="fonts/font7.fntdata"/><Relationship Id="rId164" Type="http://schemas.openxmlformats.org/officeDocument/2006/relationships/font" Target="fonts/font15.fntdata"/><Relationship Id="rId169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3.fntdata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4.fntdata"/><Relationship Id="rId17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E8FB-F4EE-42C7-B57C-604D8C4FAFCE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A1734-7F9F-4F08-B819-BBBADF0BE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21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AE%9E%E6%95%88%E4%B8%BB%E4%B9%89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5%B7%B4%E5%B0%94%E7%9A%84%E6%91%A9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美国实用主义哲学的先驱者之一</a:t>
            </a:r>
            <a:r>
              <a:rPr lang="zh-CN" altLang="en-US" b="0" i="0" dirty="0">
                <a:solidFill>
                  <a:srgbClr val="638C0B"/>
                </a:solidFill>
                <a:effectLst/>
                <a:latin typeface="Arial" panose="020B0604020202020204" pitchFamily="34" charset="0"/>
              </a:rPr>
              <a:t>皮尔斯</a:t>
            </a:r>
            <a:r>
              <a:rPr lang="en-US" altLang="zh-CN" b="0" i="0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CN" b="0" i="0" dirty="0">
                <a:solidFill>
                  <a:srgbClr val="638C0B"/>
                </a:solidFill>
                <a:effectLst/>
                <a:latin typeface="Arial" panose="020B0604020202020204" pitchFamily="34" charset="0"/>
              </a:rPr>
              <a:t>Charles Sanders Peirce</a:t>
            </a:r>
            <a:r>
              <a:rPr lang="zh-CN" altLang="en-US" b="0" i="0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i="0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,1839-1914)</a:t>
            </a:r>
            <a:r>
              <a:rPr lang="zh-CN" altLang="en-US" b="0" i="0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是符号学界公认的现代符号学理论的创始人之一</a:t>
            </a:r>
            <a:endParaRPr lang="en-US" altLang="zh-CN" b="0" i="0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在哲学上，提出作为实用主义核心的意义理论，把观念的意义和实际的效果联系起来，断言一个观念的定义是该观念的可感觉的效果。后来，将实用主义易名为“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3"/>
              </a:rPr>
              <a:t>实效主义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”。在逻辑学方面有两大贡献，一是改进了希尔代数，一是发展了关系逻辑，即引入新的概念和符号，把关系逻辑组成为一个关系演算。</a:t>
            </a:r>
            <a:endParaRPr lang="en-US" altLang="zh-CN" b="0" i="0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皮尔斯唯一的学术职位是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1879-1884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年在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4"/>
              </a:rPr>
              <a:t>巴尔的摩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约翰斯。霍普金斯大学担任逻辑学讲师。这期间他完成数学工作包括逻辑，集合论，抽象代数和数学原理的贡献，他的工作至今还有影响，他在逻辑上的某些工作近来已被应用于人工智能。皮尔斯相信，研究数学可以开发大脑的想象力，抽象思维能力和归纳能力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42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9" y="0"/>
            <a:ext cx="6858000" cy="25716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1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16329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 hasCustomPrompt="1"/>
          </p:nvPr>
        </p:nvSpPr>
        <p:spPr>
          <a:xfrm>
            <a:off x="854400" y="645550"/>
            <a:ext cx="5149350" cy="1926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2400">
                <a:solidFill>
                  <a:srgbClr val="FFFFFF"/>
                </a:solidFill>
                <a:latin typeface="Montserrat" panose="02010600030101010101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 altLang="zh-CN" dirty="0" err="1"/>
              <a:t>Abc</a:t>
            </a:r>
            <a:r>
              <a:rPr lang="zh-CN" altLang="en-US" dirty="0"/>
              <a:t>标题</a:t>
            </a:r>
            <a:endParaRPr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54400" y="2800350"/>
            <a:ext cx="51493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  <a:p>
            <a:endParaRPr lang="zh-CN" altLang="en-US" dirty="0">
              <a:solidFill>
                <a:schemeClr val="tx2">
                  <a:lumMod val="50000"/>
                </a:schemeClr>
              </a:solidFill>
              <a:latin typeface="Montserrat" panose="02010600030101010101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9" y="0"/>
            <a:ext cx="6858000" cy="25716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6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16329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857617" y="2024062"/>
            <a:ext cx="5126400" cy="547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2400">
                <a:solidFill>
                  <a:schemeClr val="bg1"/>
                </a:solidFill>
                <a:latin typeface="Montserrat" panose="02010600030101010101" charset="0"/>
                <a:ea typeface="微软雅黑" panose="020B0503020204020204" pitchFamily="34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57617" y="2735275"/>
            <a:ext cx="5126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19" y="1320125"/>
            <a:ext cx="6858000" cy="38235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8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16329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201856" y="1320125"/>
            <a:ext cx="4454325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2" name="Google Shape;22;p4"/>
          <p:cNvSpPr txBox="1"/>
          <p:nvPr/>
        </p:nvSpPr>
        <p:spPr>
          <a:xfrm>
            <a:off x="2695050" y="468974"/>
            <a:ext cx="1467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255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334716" y="4798444"/>
            <a:ext cx="6188529" cy="2913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buNone/>
              <a:defRPr>
                <a:solidFill>
                  <a:schemeClr val="bg1"/>
                </a:solidFill>
              </a:defRPr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19" y="0"/>
            <a:ext cx="6858000" cy="10800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7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8164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body" idx="1" hasCustomPrompt="1"/>
          </p:nvPr>
        </p:nvSpPr>
        <p:spPr>
          <a:xfrm>
            <a:off x="757651" y="1240971"/>
            <a:ext cx="5348475" cy="3269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8000" lvl="0" indent="-381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ts val="2400"/>
              <a:buChar char="»"/>
              <a:defRPr sz="1600">
                <a:solidFill>
                  <a:schemeClr val="bg2">
                    <a:lumMod val="50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</a:defRPr>
            </a:lvl1pPr>
            <a:lvl2pPr marL="914400" lvl="1" indent="-381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r>
              <a:rPr lang="en-US" altLang="zh-CN" dirty="0"/>
              <a:t>Content</a:t>
            </a:r>
            <a:r>
              <a:rPr lang="zh-CN" altLang="en-US" dirty="0"/>
              <a:t>内容</a:t>
            </a:r>
            <a:endParaRPr lang="en-US" altLang="zh-CN" dirty="0"/>
          </a:p>
          <a:p>
            <a:pPr lvl="1"/>
            <a:r>
              <a:rPr lang="en-US" altLang="zh-CN" dirty="0"/>
              <a:t>Content</a:t>
            </a:r>
          </a:p>
          <a:p>
            <a:pPr lvl="1"/>
            <a:r>
              <a:rPr lang="en-US" altLang="zh-CN" dirty="0"/>
              <a:t>Content</a:t>
            </a:r>
          </a:p>
          <a:p>
            <a:endParaRPr dirty="0"/>
          </a:p>
        </p:txBody>
      </p:sp>
      <p:sp>
        <p:nvSpPr>
          <p:cNvPr id="8" name="Google Shape;33;p6"/>
          <p:cNvSpPr txBox="1">
            <a:spLocks noGrp="1"/>
          </p:cNvSpPr>
          <p:nvPr>
            <p:ph type="title" hasCustomPrompt="1"/>
          </p:nvPr>
        </p:nvSpPr>
        <p:spPr>
          <a:xfrm>
            <a:off x="754743" y="432706"/>
            <a:ext cx="5348475" cy="647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Montserrat" panose="02010600030101010101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zh-CN" dirty="0"/>
              <a:t>Title</a:t>
            </a:r>
            <a:r>
              <a:rPr lang="zh-CN" altLang="en-US" dirty="0"/>
              <a:t>标题</a:t>
            </a:r>
            <a:endParaRPr dirty="0"/>
          </a:p>
        </p:txBody>
      </p:sp>
      <p:sp>
        <p:nvSpPr>
          <p:cNvPr id="10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334716" y="4798444"/>
            <a:ext cx="6188529" cy="2913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buNone/>
              <a:defRPr>
                <a:solidFill>
                  <a:schemeClr val="bg1"/>
                </a:solidFill>
              </a:defRPr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-19" y="0"/>
            <a:ext cx="6858000" cy="10800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6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8164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334716" y="4798444"/>
            <a:ext cx="6188529" cy="2913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buNone/>
              <a:defRPr>
                <a:solidFill>
                  <a:schemeClr val="bg1"/>
                </a:solidFill>
              </a:defRPr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8" name="Google Shape;33;p6"/>
          <p:cNvSpPr txBox="1">
            <a:spLocks noGrp="1"/>
          </p:cNvSpPr>
          <p:nvPr>
            <p:ph type="title" hasCustomPrompt="1"/>
          </p:nvPr>
        </p:nvSpPr>
        <p:spPr>
          <a:xfrm>
            <a:off x="754743" y="432706"/>
            <a:ext cx="5348475" cy="647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Montserrat" panose="02010600030101010101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zh-CN" dirty="0"/>
              <a:t>Title</a:t>
            </a:r>
            <a:r>
              <a:rPr lang="zh-CN" altLang="en-US" dirty="0"/>
              <a:t>标题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-19" y="0"/>
            <a:ext cx="6858000" cy="10800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5808491" y="408600"/>
            <a:ext cx="411525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Google Shape;11;p2" descr="marco.png"/>
          <p:cNvPicPr preferRelativeResize="0"/>
          <p:nvPr userDrawn="1"/>
        </p:nvPicPr>
        <p:blipFill rotWithShape="1">
          <a:blip r:embed="rId2">
            <a:alphaModFix/>
          </a:blip>
          <a:srcRect l="2382" t="4963" r="2142" b="5173"/>
          <a:stretch/>
        </p:blipFill>
        <p:spPr>
          <a:xfrm>
            <a:off x="-8164" y="-16328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3;p6"/>
          <p:cNvSpPr txBox="1">
            <a:spLocks noGrp="1"/>
          </p:cNvSpPr>
          <p:nvPr>
            <p:ph type="title" hasCustomPrompt="1"/>
          </p:nvPr>
        </p:nvSpPr>
        <p:spPr>
          <a:xfrm>
            <a:off x="754743" y="432706"/>
            <a:ext cx="5348475" cy="647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Montserrat" panose="02010600030101010101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zh-CN" dirty="0"/>
              <a:t>Title</a:t>
            </a:r>
            <a:r>
              <a:rPr lang="zh-CN" altLang="en-US" dirty="0"/>
              <a:t>标题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7651" y="648725"/>
            <a:ext cx="5348475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CN" altLang="en-US" dirty="0"/>
              <a:t>纵纹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7651" y="1434950"/>
            <a:ext cx="5348475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000" lvl="0" indent="-381000">
              <a:spcBef>
                <a:spcPts val="600"/>
              </a:spcBef>
              <a:buClr>
                <a:srgbClr val="418EBD"/>
              </a:buClr>
              <a:buSzPts val="2400"/>
              <a:buChar char="»"/>
            </a:pP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824820" y="648725"/>
            <a:ext cx="411525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 panose="02010600030101010101" charset="0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418EBD"/>
          </a:solidFill>
          <a:latin typeface="微软雅黑" panose="020B0503020204020204" pitchFamily="34" charset="-122"/>
          <a:ea typeface="微软雅黑" panose="020B0503020204020204" pitchFamily="34" charset="-122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00" b="0" i="0" u="none" strike="noStrike" cap="none" dirty="0">
          <a:solidFill>
            <a:schemeClr val="bg2">
              <a:lumMod val="50000"/>
            </a:schemeClr>
          </a:solidFill>
          <a:latin typeface="Montserrat" panose="02010600030101010101" charset="0"/>
          <a:ea typeface="微软雅黑" panose="020B0503020204020204" pitchFamily="34" charset="-122"/>
          <a:cs typeface="Arial"/>
          <a:sym typeface="Source Sans Pro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hyperlink" Target="https://www.imagimob.com/blog/edge-computing-needs-edge-ai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world/2020/feb/01/privacy-campaigners-dazzle-camouflage-met-police-surveillanc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02282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12" Type="http://schemas.openxmlformats.org/officeDocument/2006/relationships/image" Target="../media/image3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g"/><Relationship Id="rId1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avi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42.png"/><Relationship Id="rId3" Type="http://schemas.microsoft.com/office/2007/relationships/media" Target="../media/media3.avi"/><Relationship Id="rId7" Type="http://schemas.microsoft.com/office/2007/relationships/media" Target="../media/media5.avi"/><Relationship Id="rId12" Type="http://schemas.openxmlformats.org/officeDocument/2006/relationships/video" Target="../media/media7.avi"/><Relationship Id="rId17" Type="http://schemas.openxmlformats.org/officeDocument/2006/relationships/image" Target="../media/image41.png"/><Relationship Id="rId2" Type="http://schemas.openxmlformats.org/officeDocument/2006/relationships/video" Target="../media/media2.avi"/><Relationship Id="rId16" Type="http://schemas.openxmlformats.org/officeDocument/2006/relationships/image" Target="../media/image40.png"/><Relationship Id="rId1" Type="http://schemas.microsoft.com/office/2007/relationships/media" Target="../media/media2.avi"/><Relationship Id="rId6" Type="http://schemas.openxmlformats.org/officeDocument/2006/relationships/video" Target="../media/media4.avi"/><Relationship Id="rId11" Type="http://schemas.microsoft.com/office/2007/relationships/media" Target="../media/media7.avi"/><Relationship Id="rId5" Type="http://schemas.microsoft.com/office/2007/relationships/media" Target="../media/media4.avi"/><Relationship Id="rId15" Type="http://schemas.openxmlformats.org/officeDocument/2006/relationships/image" Target="../media/image39.png"/><Relationship Id="rId10" Type="http://schemas.openxmlformats.org/officeDocument/2006/relationships/video" Target="../media/media6.avi"/><Relationship Id="rId19" Type="http://schemas.openxmlformats.org/officeDocument/2006/relationships/image" Target="../media/image43.png"/><Relationship Id="rId4" Type="http://schemas.openxmlformats.org/officeDocument/2006/relationships/video" Target="../media/media3.avi"/><Relationship Id="rId9" Type="http://schemas.microsoft.com/office/2007/relationships/media" Target="../media/media6.avi"/><Relationship Id="rId1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eech2face-reconstructs-faces-using-only-voice-audio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tmp"/><Relationship Id="rId7" Type="http://schemas.openxmlformats.org/officeDocument/2006/relationships/image" Target="../media/image53.tm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tmp"/><Relationship Id="rId4" Type="http://schemas.openxmlformats.org/officeDocument/2006/relationships/image" Target="../media/image50.png"/><Relationship Id="rId9" Type="http://schemas.openxmlformats.org/officeDocument/2006/relationships/image" Target="../media/image55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emory.edu/~lxiong/cs573/index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hu.com/a/251511668_100097557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hu.com/a/251511668_100097557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28611" y="1462087"/>
            <a:ext cx="6181725" cy="928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en-US" dirty="0"/>
            </a:br>
            <a:r>
              <a:rPr lang="zh-CN" altLang="en-US" dirty="0"/>
              <a:t>数据隐私方法伦理和实践</a:t>
            </a:r>
            <a:br>
              <a:rPr lang="en-US" altLang="zh-CN" dirty="0"/>
            </a:br>
            <a:r>
              <a:rPr lang="en-US" sz="2000" i="1" dirty="0"/>
              <a:t>Methodology, Ethics and Practice of </a:t>
            </a:r>
            <a:br>
              <a:rPr lang="en-US" sz="2000" i="1" dirty="0"/>
            </a:br>
            <a:r>
              <a:rPr lang="en-US" sz="2000" i="1" dirty="0"/>
              <a:t>Data </a:t>
            </a:r>
            <a:r>
              <a:rPr lang="en-US" altLang="zh-CN" sz="2000" i="1" dirty="0"/>
              <a:t>P</a:t>
            </a:r>
            <a:r>
              <a:rPr lang="en-US" sz="2000" i="1" dirty="0"/>
              <a:t>rivacy</a:t>
            </a:r>
            <a:endParaRPr sz="2000" i="1" dirty="0"/>
          </a:p>
        </p:txBody>
      </p:sp>
      <p:sp>
        <p:nvSpPr>
          <p:cNvPr id="2" name="矩形 1"/>
          <p:cNvSpPr/>
          <p:nvPr/>
        </p:nvSpPr>
        <p:spPr>
          <a:xfrm>
            <a:off x="438149" y="3509957"/>
            <a:ext cx="5962650" cy="117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zh-CN" altLang="en-US" sz="1600" dirty="0">
                <a:solidFill>
                  <a:srgbClr val="418E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/>
                <a:sym typeface="Montserrat"/>
              </a:rPr>
              <a:t>张兰</a:t>
            </a:r>
            <a:endParaRPr lang="en-US" altLang="zh-CN" sz="1600" dirty="0">
              <a:solidFill>
                <a:srgbClr val="418EB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/>
              <a:sym typeface="Montserrat"/>
            </a:endParaRPr>
          </a:p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zh-CN" altLang="en-US" dirty="0">
                <a:solidFill>
                  <a:srgbClr val="418E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Montserrat"/>
              </a:rPr>
              <a:t>中国科学技术大学 计算机学院</a:t>
            </a:r>
            <a:endParaRPr lang="en-US" altLang="zh-CN" dirty="0">
              <a:solidFill>
                <a:srgbClr val="418EB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Montserrat"/>
            </a:endParaRPr>
          </a:p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altLang="zh-CN">
                <a:solidFill>
                  <a:srgbClr val="418E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Montserrat"/>
              </a:rPr>
              <a:t>2021</a:t>
            </a:r>
            <a:r>
              <a:rPr lang="zh-CN" altLang="en-US">
                <a:solidFill>
                  <a:srgbClr val="418E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Montserrat"/>
              </a:rPr>
              <a:t>春季</a:t>
            </a:r>
            <a:endParaRPr lang="zh-CN" altLang="en-US" dirty="0">
              <a:solidFill>
                <a:srgbClr val="418EB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611" y="2876649"/>
            <a:ext cx="6181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rgbClr val="FFFFFF"/>
              </a:buClr>
              <a:buSzPts val="3600"/>
              <a:buFont typeface="Montserrat"/>
              <a:buNone/>
              <a:defRPr sz="2000" b="1">
                <a:solidFill>
                  <a:srgbClr val="FFFFFF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2. 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隐私定义</a:t>
            </a:r>
            <a:endParaRPr lang="en-US" altLang="zh-CN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1800" i="1" dirty="0">
                <a:solidFill>
                  <a:schemeClr val="bg2">
                    <a:lumMod val="75000"/>
                  </a:schemeClr>
                </a:solidFill>
              </a:rPr>
              <a:t>Privacy Definition</a:t>
            </a:r>
            <a:endParaRPr lang="zh-CN" altLang="en-US" sz="18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When</a:t>
            </a:r>
            <a:r>
              <a:rPr lang="en-US" altLang="zh-CN" dirty="0"/>
              <a:t> to protect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02" y="1240971"/>
            <a:ext cx="3377777" cy="3377777"/>
          </a:xfrm>
          <a:prstGeom prst="rect">
            <a:avLst/>
          </a:prstGeom>
        </p:spPr>
      </p:pic>
      <p:sp>
        <p:nvSpPr>
          <p:cNvPr id="7" name="线形标注 2 6"/>
          <p:cNvSpPr/>
          <p:nvPr/>
        </p:nvSpPr>
        <p:spPr>
          <a:xfrm>
            <a:off x="4754880" y="1240971"/>
            <a:ext cx="1438636" cy="566975"/>
          </a:xfrm>
          <a:prstGeom prst="borderCallout2">
            <a:avLst>
              <a:gd name="adj1" fmla="val 22272"/>
              <a:gd name="adj2" fmla="val -946"/>
              <a:gd name="adj3" fmla="val 22272"/>
              <a:gd name="adj4" fmla="val -28031"/>
              <a:gd name="adj5" fmla="val 69493"/>
              <a:gd name="adj6" fmla="val -44232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Montserrat" panose="02010600030101010101" charset="0"/>
              </a:rPr>
              <a:t>Outsource</a:t>
            </a:r>
          </a:p>
          <a:p>
            <a:pPr algn="ctr"/>
            <a:r>
              <a:rPr lang="en-US" altLang="zh-CN" sz="1200" dirty="0">
                <a:solidFill>
                  <a:srgbClr val="002060"/>
                </a:solidFill>
                <a:latin typeface="Montserrat" panose="02010600030101010101" charset="0"/>
              </a:rPr>
              <a:t>Access Control</a:t>
            </a:r>
          </a:p>
          <a:p>
            <a:pPr algn="ctr"/>
            <a:r>
              <a:rPr lang="en-US" altLang="zh-CN" sz="1200" dirty="0">
                <a:solidFill>
                  <a:srgbClr val="002060"/>
                </a:solidFill>
                <a:latin typeface="Montserrat" panose="02010600030101010101" charset="0"/>
              </a:rPr>
              <a:t>Search</a:t>
            </a:r>
          </a:p>
        </p:txBody>
      </p:sp>
      <p:sp>
        <p:nvSpPr>
          <p:cNvPr id="8" name="线形标注 2 7"/>
          <p:cNvSpPr/>
          <p:nvPr/>
        </p:nvSpPr>
        <p:spPr>
          <a:xfrm>
            <a:off x="5059670" y="2336800"/>
            <a:ext cx="1415627" cy="1070187"/>
          </a:xfrm>
          <a:prstGeom prst="borderCallout2">
            <a:avLst>
              <a:gd name="adj1" fmla="val 20511"/>
              <a:gd name="adj2" fmla="val -946"/>
              <a:gd name="adj3" fmla="val 22272"/>
              <a:gd name="adj4" fmla="val -10485"/>
              <a:gd name="adj5" fmla="val 42085"/>
              <a:gd name="adj6" fmla="val -22286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Montserrat" panose="02010600030101010101" charset="0"/>
              </a:rPr>
              <a:t>Statistics</a:t>
            </a:r>
          </a:p>
          <a:p>
            <a:pPr algn="ctr"/>
            <a:r>
              <a:rPr lang="en-US" altLang="zh-CN" sz="1200" dirty="0">
                <a:solidFill>
                  <a:srgbClr val="002060"/>
                </a:solidFill>
                <a:latin typeface="Montserrat" panose="02010600030101010101" charset="0"/>
              </a:rPr>
              <a:t>Compute </a:t>
            </a:r>
            <a:r>
              <a:rPr lang="en-US" altLang="zh-CN" sz="1200" dirty="0" err="1">
                <a:solidFill>
                  <a:srgbClr val="002060"/>
                </a:solidFill>
                <a:latin typeface="Montserrat" panose="02010600030101010101" charset="0"/>
              </a:rPr>
              <a:t>Funcs</a:t>
            </a:r>
            <a:endParaRPr lang="en-US" altLang="zh-CN" sz="1200" dirty="0">
              <a:solidFill>
                <a:srgbClr val="002060"/>
              </a:solidFill>
              <a:latin typeface="Montserrat" panose="02010600030101010101" charset="0"/>
            </a:endParaRPr>
          </a:p>
          <a:p>
            <a:pPr algn="ctr"/>
            <a:r>
              <a:rPr lang="en-US" altLang="zh-CN" sz="1200" dirty="0">
                <a:solidFill>
                  <a:srgbClr val="002060"/>
                </a:solidFill>
                <a:latin typeface="Montserrat" panose="02010600030101010101" charset="0"/>
              </a:rPr>
              <a:t>Mining Learning</a:t>
            </a:r>
          </a:p>
          <a:p>
            <a:pPr algn="ctr"/>
            <a:r>
              <a:rPr lang="en-US" altLang="zh-CN" sz="1200" dirty="0">
                <a:solidFill>
                  <a:srgbClr val="002060"/>
                </a:solidFill>
                <a:latin typeface="Montserrat" panose="02010600030101010101" charset="0"/>
              </a:rPr>
              <a:t>Restrict Usage</a:t>
            </a:r>
            <a:endParaRPr lang="zh-CN" altLang="en-US" sz="1200" dirty="0">
              <a:solidFill>
                <a:srgbClr val="002060"/>
              </a:solidFill>
              <a:latin typeface="Montserrat" panose="02010600030101010101" charset="0"/>
            </a:endParaRPr>
          </a:p>
        </p:txBody>
      </p:sp>
      <p:sp>
        <p:nvSpPr>
          <p:cNvPr id="9" name="线形标注 2 8"/>
          <p:cNvSpPr/>
          <p:nvPr/>
        </p:nvSpPr>
        <p:spPr>
          <a:xfrm>
            <a:off x="853430" y="1224541"/>
            <a:ext cx="1076959" cy="384629"/>
          </a:xfrm>
          <a:prstGeom prst="borderCallout2">
            <a:avLst>
              <a:gd name="adj1" fmla="val 16989"/>
              <a:gd name="adj2" fmla="val 100190"/>
              <a:gd name="adj3" fmla="val 16989"/>
              <a:gd name="adj4" fmla="val 125378"/>
              <a:gd name="adj5" fmla="val 49104"/>
              <a:gd name="adj6" fmla="val 13607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Montserrat" panose="02010600030101010101" charset="0"/>
              </a:rPr>
              <a:t>Collection</a:t>
            </a:r>
            <a:endParaRPr lang="zh-CN" altLang="en-US" sz="1200" dirty="0">
              <a:solidFill>
                <a:srgbClr val="002060"/>
              </a:solidFill>
              <a:latin typeface="Montserrat" panose="02010600030101010101" charset="0"/>
            </a:endParaRPr>
          </a:p>
        </p:txBody>
      </p:sp>
      <p:sp>
        <p:nvSpPr>
          <p:cNvPr id="10" name="线形标注 2 9"/>
          <p:cNvSpPr/>
          <p:nvPr/>
        </p:nvSpPr>
        <p:spPr>
          <a:xfrm>
            <a:off x="352677" y="2007844"/>
            <a:ext cx="1039232" cy="384629"/>
          </a:xfrm>
          <a:prstGeom prst="borderCallout2">
            <a:avLst>
              <a:gd name="adj1" fmla="val 99756"/>
              <a:gd name="adj2" fmla="val 55784"/>
              <a:gd name="adj3" fmla="val 184285"/>
              <a:gd name="adj4" fmla="val 84802"/>
              <a:gd name="adj5" fmla="val 182941"/>
              <a:gd name="adj6" fmla="val 102221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Montserrat" panose="02010600030101010101" charset="0"/>
              </a:rPr>
              <a:t>Forgetting</a:t>
            </a:r>
          </a:p>
          <a:p>
            <a:pPr algn="ctr"/>
            <a:r>
              <a:rPr lang="en-US" altLang="zh-CN" sz="1200" dirty="0">
                <a:solidFill>
                  <a:srgbClr val="002060"/>
                </a:solidFill>
                <a:latin typeface="Montserrat" panose="02010600030101010101" charset="0"/>
              </a:rPr>
              <a:t>Proof</a:t>
            </a:r>
          </a:p>
        </p:txBody>
      </p:sp>
      <p:sp>
        <p:nvSpPr>
          <p:cNvPr id="11" name="线形标注 2 10"/>
          <p:cNvSpPr/>
          <p:nvPr/>
        </p:nvSpPr>
        <p:spPr>
          <a:xfrm>
            <a:off x="5001408" y="4234119"/>
            <a:ext cx="1192108" cy="384629"/>
          </a:xfrm>
          <a:prstGeom prst="borderCallout2">
            <a:avLst>
              <a:gd name="adj1" fmla="val 22272"/>
              <a:gd name="adj2" fmla="val -3219"/>
              <a:gd name="adj3" fmla="val 22272"/>
              <a:gd name="adj4" fmla="val -28031"/>
              <a:gd name="adj5" fmla="val -40707"/>
              <a:gd name="adj6" fmla="val -591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Montserrat" panose="02010600030101010101" charset="0"/>
              </a:rPr>
              <a:t>Publish</a:t>
            </a:r>
            <a:endParaRPr lang="zh-CN" altLang="en-US" sz="1200" dirty="0">
              <a:solidFill>
                <a:srgbClr val="002060"/>
              </a:solidFill>
              <a:latin typeface="Montserrat" panose="02010600030101010101" charset="0"/>
            </a:endParaRPr>
          </a:p>
        </p:txBody>
      </p:sp>
      <p:sp>
        <p:nvSpPr>
          <p:cNvPr id="12" name="线形标注 2 11"/>
          <p:cNvSpPr/>
          <p:nvPr/>
        </p:nvSpPr>
        <p:spPr>
          <a:xfrm>
            <a:off x="484757" y="4131653"/>
            <a:ext cx="1039232" cy="384629"/>
          </a:xfrm>
          <a:prstGeom prst="borderCallout2">
            <a:avLst>
              <a:gd name="adj1" fmla="val 59253"/>
              <a:gd name="adj2" fmla="val 99452"/>
              <a:gd name="adj3" fmla="val 59254"/>
              <a:gd name="adj4" fmla="val 125864"/>
              <a:gd name="adj5" fmla="val 5079"/>
              <a:gd name="adj6" fmla="val 136764"/>
            </a:avLst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Montserrat" panose="02010600030101010101" charset="0"/>
              </a:rPr>
              <a:t>Proof  of Storage</a:t>
            </a:r>
          </a:p>
        </p:txBody>
      </p:sp>
    </p:spTree>
    <p:extLst>
      <p:ext uri="{BB962C8B-B14F-4D97-AF65-F5344CB8AC3E}">
        <p14:creationId xmlns:p14="http://schemas.microsoft.com/office/powerpoint/2010/main" val="6533073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152775" y="1240971"/>
            <a:ext cx="3190875" cy="3269117"/>
          </a:xfrm>
        </p:spPr>
        <p:txBody>
          <a:bodyPr/>
          <a:lstStyle/>
          <a:p>
            <a:r>
              <a:rPr lang="en-US" altLang="zh-CN" sz="1200" b="1" dirty="0"/>
              <a:t>Information Gain = Posterior Belief (S|Q&amp;T*)– Prior Belief(S|Q)</a:t>
            </a:r>
          </a:p>
          <a:p>
            <a:r>
              <a:rPr lang="en-US" altLang="zh-CN" sz="1200" b="1" dirty="0"/>
              <a:t>B</a:t>
            </a:r>
            <a:r>
              <a:rPr lang="en-US" altLang="zh-CN" sz="1200" b="1" baseline="-25000" dirty="0"/>
              <a:t>0</a:t>
            </a:r>
            <a:r>
              <a:rPr lang="en-US" altLang="zh-CN" sz="1200" dirty="0"/>
              <a:t>: Alice thinks that Bob may has the disease because he is acting sick</a:t>
            </a:r>
          </a:p>
          <a:p>
            <a:r>
              <a:rPr lang="en-US" altLang="zh-CN" sz="1200" b="1" dirty="0"/>
              <a:t>B</a:t>
            </a:r>
            <a:r>
              <a:rPr lang="en-US" altLang="zh-CN" sz="1200" b="1" baseline="-25000" dirty="0"/>
              <a:t>1</a:t>
            </a:r>
            <a:r>
              <a:rPr lang="en-US" altLang="zh-CN" sz="1200" dirty="0"/>
              <a:t>: Based on </a:t>
            </a:r>
            <a:r>
              <a:rPr lang="en-US" altLang="zh-CN" sz="1200" b="1" dirty="0"/>
              <a:t>P</a:t>
            </a:r>
            <a:r>
              <a:rPr lang="en-US" altLang="zh-CN" sz="1200" b="1" baseline="-25000" dirty="0"/>
              <a:t>T*</a:t>
            </a:r>
            <a:r>
              <a:rPr lang="en-US" altLang="zh-CN" sz="1200" dirty="0"/>
              <a:t>, only 1% population has this  disease. She believes that Bob is in that one percent.</a:t>
            </a:r>
          </a:p>
          <a:p>
            <a:r>
              <a:rPr lang="en-US" altLang="zh-CN" sz="1200" b="1" dirty="0"/>
              <a:t>B</a:t>
            </a:r>
            <a:r>
              <a:rPr lang="en-US" altLang="zh-CN" sz="1200" b="1" baseline="-25000" dirty="0"/>
              <a:t>2</a:t>
            </a:r>
            <a:r>
              <a:rPr lang="en-US" altLang="zh-CN" sz="1200" dirty="0"/>
              <a:t>: Alice knows Bob’s age, so he is in cluster 2. </a:t>
            </a:r>
            <a:r>
              <a:rPr lang="en-US" altLang="zh-CN" sz="1200" b="1" dirty="0"/>
              <a:t>P</a:t>
            </a:r>
            <a:r>
              <a:rPr lang="en-US" altLang="zh-CN" sz="1200" b="1" baseline="-25000" dirty="0"/>
              <a:t>s</a:t>
            </a:r>
            <a:r>
              <a:rPr lang="en-US" altLang="zh-CN" sz="1200" dirty="0"/>
              <a:t> is the distribution of cluster 2.  </a:t>
            </a:r>
          </a:p>
          <a:p>
            <a:r>
              <a:rPr lang="en-US" altLang="zh-CN" sz="1200" dirty="0"/>
              <a:t>Based on P she decides that it is quite likely that Bob has the disease.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 Gain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100</a:t>
            </a:fld>
            <a:endParaRPr lang="en" dirty="0"/>
          </a:p>
        </p:txBody>
      </p:sp>
      <p:graphicFrame>
        <p:nvGraphicFramePr>
          <p:cNvPr id="5" name="Table 1064"/>
          <p:cNvGraphicFramePr/>
          <p:nvPr>
            <p:extLst>
              <p:ext uri="{D42A27DB-BD31-4B8C-83A1-F6EECF244321}">
                <p14:modId xmlns:p14="http://schemas.microsoft.com/office/powerpoint/2010/main" val="609551087"/>
              </p:ext>
            </p:extLst>
          </p:nvPr>
        </p:nvGraphicFramePr>
        <p:xfrm>
          <a:off x="547667" y="1366769"/>
          <a:ext cx="2538433" cy="3017520"/>
        </p:xfrm>
        <a:graphic>
          <a:graphicData uri="http://schemas.openxmlformats.org/drawingml/2006/table">
            <a:tbl>
              <a:tblPr/>
              <a:tblGrid>
                <a:gridCol w="920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05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  <a:sym typeface="Arial"/>
                        </a:rPr>
                        <a:t>20-30</a:t>
                      </a:r>
                      <a:endParaRPr kumimoji="0" lang="zh-CN" altLang="en-US" sz="105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  <a:endParaRPr sz="12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20-30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20-30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</a:t>
                      </a:r>
                      <a:r>
                        <a:rPr lang="en-US"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6*</a:t>
                      </a: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20-30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positive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20-30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05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  <a:sym typeface="Arial"/>
                        </a:rPr>
                        <a:t>31-40</a:t>
                      </a:r>
                      <a:endParaRPr kumimoji="0" lang="zh-CN" altLang="en-US" sz="105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31-40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positive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31-40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138131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31-40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positive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594438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31-40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positive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93243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…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3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3771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476230" y="1228463"/>
            <a:ext cx="5905500" cy="3269117"/>
          </a:xfrm>
        </p:spPr>
        <p:txBody>
          <a:bodyPr/>
          <a:lstStyle/>
          <a:p>
            <a:r>
              <a:rPr lang="en-US" altLang="zh-CN" sz="1400" dirty="0"/>
              <a:t>l-diversity requires that P has diversity.</a:t>
            </a:r>
          </a:p>
          <a:p>
            <a:r>
              <a:rPr lang="en-US" altLang="zh-CN" sz="1400" dirty="0"/>
              <a:t>We want to </a:t>
            </a:r>
            <a:r>
              <a:rPr lang="en-US" altLang="zh-CN" sz="1400" b="1" dirty="0"/>
              <a:t>limit the gain between B</a:t>
            </a:r>
            <a:r>
              <a:rPr lang="en-US" altLang="zh-CN" sz="1400" b="1" baseline="-25000" dirty="0"/>
              <a:t>0</a:t>
            </a:r>
            <a:r>
              <a:rPr lang="en-US" altLang="zh-CN" sz="1400" b="1" dirty="0"/>
              <a:t> and B</a:t>
            </a:r>
            <a:r>
              <a:rPr lang="en-US" altLang="zh-CN" sz="1400" b="1" baseline="-25000" dirty="0"/>
              <a:t>2.</a:t>
            </a:r>
          </a:p>
          <a:p>
            <a:r>
              <a:rPr lang="en-US" altLang="zh-CN" sz="1400" dirty="0"/>
              <a:t>If the change between B</a:t>
            </a:r>
            <a:r>
              <a:rPr lang="en-US" altLang="zh-CN" sz="1400" baseline="-25000" dirty="0"/>
              <a:t>0</a:t>
            </a:r>
            <a:r>
              <a:rPr lang="en-US" altLang="zh-CN" sz="1400" dirty="0"/>
              <a:t> and B</a:t>
            </a:r>
            <a:r>
              <a:rPr lang="en-US" altLang="zh-CN" sz="1400" baseline="-25000" dirty="0"/>
              <a:t>1 </a:t>
            </a:r>
            <a:r>
              <a:rPr lang="en-US" altLang="zh-CN" sz="1400" dirty="0"/>
              <a:t>is large, means that P</a:t>
            </a:r>
            <a:r>
              <a:rPr lang="en-US" altLang="zh-CN" sz="1400" baseline="-25000" dirty="0"/>
              <a:t>T*</a:t>
            </a:r>
            <a:r>
              <a:rPr lang="en-US" altLang="zh-CN" sz="1400" dirty="0"/>
              <a:t> contains lots of new information. But P</a:t>
            </a:r>
            <a:r>
              <a:rPr lang="en-US" altLang="zh-CN" sz="1400" baseline="-25000" dirty="0"/>
              <a:t>T*</a:t>
            </a:r>
            <a:r>
              <a:rPr lang="en-US" altLang="zh-CN" sz="1400" dirty="0"/>
              <a:t> is public. So we focus on the gain between B</a:t>
            </a:r>
            <a:r>
              <a:rPr lang="en-US" altLang="zh-CN" sz="1400" baseline="-25000" dirty="0"/>
              <a:t>1</a:t>
            </a:r>
            <a:r>
              <a:rPr lang="en-US" altLang="zh-CN" sz="1400" dirty="0"/>
              <a:t> and B</a:t>
            </a:r>
            <a:r>
              <a:rPr lang="en-US" altLang="zh-CN" sz="1400" baseline="-25000" dirty="0"/>
              <a:t>2.</a:t>
            </a:r>
            <a:r>
              <a:rPr lang="en-US" altLang="zh-CN" sz="1400" dirty="0"/>
              <a:t>The closer P</a:t>
            </a:r>
            <a:r>
              <a:rPr lang="en-US" altLang="zh-CN" sz="1400" baseline="-25000" dirty="0"/>
              <a:t>s</a:t>
            </a:r>
            <a:r>
              <a:rPr lang="en-US" altLang="zh-CN" sz="1400" dirty="0"/>
              <a:t> and P</a:t>
            </a:r>
            <a:r>
              <a:rPr lang="en-US" altLang="zh-CN" sz="1400" baseline="-25000" dirty="0"/>
              <a:t>T*</a:t>
            </a:r>
            <a:r>
              <a:rPr lang="en-US" altLang="zh-CN" sz="1400" dirty="0"/>
              <a:t> are, the closer B</a:t>
            </a:r>
            <a:r>
              <a:rPr lang="en-US" altLang="zh-CN" sz="1400" baseline="-25000" dirty="0"/>
              <a:t>01</a:t>
            </a:r>
            <a:r>
              <a:rPr lang="en-US" altLang="zh-CN" sz="1400" dirty="0"/>
              <a:t> and B</a:t>
            </a:r>
            <a:r>
              <a:rPr lang="en-US" altLang="zh-CN" sz="1400" baseline="-25000" dirty="0"/>
              <a:t>2 </a:t>
            </a:r>
            <a:r>
              <a:rPr lang="en-US" altLang="zh-CN" sz="1400" dirty="0"/>
              <a:t>are</a:t>
            </a:r>
            <a:r>
              <a:rPr lang="en-US" altLang="zh-CN" sz="1400" baseline="-25000" dirty="0"/>
              <a:t>.</a:t>
            </a:r>
            <a:endParaRPr lang="en-US" altLang="zh-CN" sz="1400" dirty="0"/>
          </a:p>
          <a:p>
            <a:r>
              <a:rPr lang="en-US" altLang="zh-CN" sz="1400" b="1" dirty="0">
                <a:solidFill>
                  <a:srgbClr val="FF0000"/>
                </a:solidFill>
              </a:rPr>
              <a:t>t-Closeness</a:t>
            </a:r>
            <a:r>
              <a:rPr lang="en-US" altLang="zh-CN" sz="1400" dirty="0"/>
              <a:t>: distribution of sensitive attributes within each quasi-identifier group should be “close” to their distribution in the entire original database.</a:t>
            </a:r>
          </a:p>
          <a:p>
            <a:r>
              <a:rPr lang="en-US" altLang="zh-CN" sz="1400" dirty="0"/>
              <a:t>A QI cluster is said to have t-closeness</a:t>
            </a:r>
          </a:p>
          <a:p>
            <a:pPr lvl="1"/>
            <a:r>
              <a:rPr lang="en-US" altLang="zh-CN" b="1" dirty="0"/>
              <a:t>If the distance between P</a:t>
            </a:r>
            <a:r>
              <a:rPr lang="en-US" altLang="zh-CN" b="1" baseline="-25000" dirty="0"/>
              <a:t>s</a:t>
            </a:r>
            <a:r>
              <a:rPr lang="en-US" altLang="zh-CN" b="1" dirty="0"/>
              <a:t> and P</a:t>
            </a:r>
            <a:r>
              <a:rPr lang="en-US" altLang="zh-CN" b="1" baseline="-25000" dirty="0"/>
              <a:t>T*</a:t>
            </a:r>
            <a:r>
              <a:rPr lang="en-US" altLang="zh-CN" b="1" dirty="0"/>
              <a:t> is no more than a threshold t</a:t>
            </a:r>
            <a:endParaRPr lang="zh-CN" altLang="en-US" b="1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t-Closeness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07871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7651" y="1079999"/>
                <a:ext cx="5204999" cy="3430089"/>
              </a:xfrm>
            </p:spPr>
            <p:txBody>
              <a:bodyPr/>
              <a:lstStyle/>
              <a:p>
                <a:r>
                  <a:rPr lang="en-US" altLang="zh-CN" dirty="0"/>
                  <a:t>Two distributions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288000" lvl="1">
                  <a:buSzPts val="2400"/>
                  <a:buFont typeface="Arial"/>
                  <a:buChar char="»"/>
                </a:pPr>
                <a:r>
                  <a:rPr lang="en-US" altLang="zh-CN" sz="1600" dirty="0" err="1">
                    <a:solidFill>
                      <a:schemeClr val="bg2">
                        <a:lumMod val="50000"/>
                      </a:schemeClr>
                    </a:solidFill>
                    <a:sym typeface="Source Sans Pro"/>
                  </a:rPr>
                  <a:t>Variational</a:t>
                </a:r>
                <a:r>
                  <a:rPr lang="en-US" altLang="zh-CN" sz="1600" dirty="0">
                    <a:solidFill>
                      <a:schemeClr val="bg2">
                        <a:lumMod val="50000"/>
                      </a:schemeClr>
                    </a:solidFill>
                    <a:sym typeface="Source Sans Pro"/>
                  </a:rPr>
                  <a:t> distance </a:t>
                </a:r>
              </a:p>
              <a:p>
                <a:pPr marL="3642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𝑃</m:t>
                          </m:r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𝑄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sym typeface="Source Sans Pro"/>
                </a:endParaRPr>
              </a:p>
              <a:p>
                <a:pPr marL="288000" lvl="1">
                  <a:buSzPts val="2400"/>
                  <a:buFont typeface="Arial"/>
                  <a:buChar char="»"/>
                </a:pPr>
                <a:r>
                  <a:rPr lang="en-US" altLang="zh-CN" sz="1600" dirty="0" err="1">
                    <a:solidFill>
                      <a:schemeClr val="bg2">
                        <a:lumMod val="50000"/>
                      </a:schemeClr>
                    </a:solidFill>
                    <a:sym typeface="Source Sans Pro"/>
                  </a:rPr>
                  <a:t>Kullback-Leibler</a:t>
                </a:r>
                <a:r>
                  <a:rPr lang="en-US" altLang="zh-CN" sz="1600" dirty="0">
                    <a:solidFill>
                      <a:schemeClr val="bg2">
                        <a:lumMod val="50000"/>
                      </a:schemeClr>
                    </a:solidFill>
                    <a:sym typeface="Source Sans Pro"/>
                  </a:rPr>
                  <a:t>(KL) divergence</a:t>
                </a:r>
              </a:p>
              <a:p>
                <a:pPr marL="3642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𝑃</m:t>
                          </m:r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𝑄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𝑃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𝐻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𝑄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)</m:t>
                      </m:r>
                    </m:oMath>
                  </m:oMathPara>
                </a14:m>
                <a:endParaRPr lang="zh-CN" altLang="en-US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sym typeface="Source Sans Pro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7651" y="1079999"/>
                <a:ext cx="5204999" cy="3430089"/>
              </a:xfrm>
              <a:blipFill>
                <a:blip r:embed="rId2"/>
                <a:stretch>
                  <a:fillRect l="-1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4743" y="432706"/>
            <a:ext cx="5503182" cy="647293"/>
          </a:xfrm>
        </p:spPr>
        <p:txBody>
          <a:bodyPr/>
          <a:lstStyle/>
          <a:p>
            <a:r>
              <a:rPr lang="en-US" altLang="zh-CN" dirty="0"/>
              <a:t>Distance of Two  Probabilistic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05444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079999"/>
            <a:ext cx="5204999" cy="3430089"/>
          </a:xfrm>
        </p:spPr>
        <p:txBody>
          <a:bodyPr/>
          <a:lstStyle/>
          <a:p>
            <a:r>
              <a:rPr lang="en-US" altLang="zh-CN" sz="1400" i="1" dirty="0"/>
              <a:t>Q </a:t>
            </a:r>
            <a:r>
              <a:rPr lang="en-US" altLang="zh-CN" sz="1400" dirty="0"/>
              <a:t>= {3k,4k,5k,6k,7k,8k,9k,10k,11k}</a:t>
            </a:r>
          </a:p>
          <a:p>
            <a:r>
              <a:rPr lang="en-US" altLang="zh-CN" sz="1400" i="1" dirty="0"/>
              <a:t>P1 </a:t>
            </a:r>
            <a:r>
              <a:rPr lang="en-US" altLang="zh-CN" sz="1400" dirty="0"/>
              <a:t>= {3k,4k,5k}</a:t>
            </a:r>
          </a:p>
          <a:p>
            <a:r>
              <a:rPr lang="en-US" altLang="zh-CN" sz="1400" i="1" dirty="0"/>
              <a:t>P2 </a:t>
            </a:r>
            <a:r>
              <a:rPr lang="en-US" altLang="zh-CN" sz="1400" dirty="0"/>
              <a:t>= {6k,8k,11k}</a:t>
            </a:r>
          </a:p>
          <a:p>
            <a:endParaRPr lang="en-US" altLang="zh-CN" sz="1400" i="1" dirty="0">
              <a:solidFill>
                <a:schemeClr val="bg2">
                  <a:lumMod val="7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  <a:sym typeface="Source Sans Pro"/>
            </a:endParaRPr>
          </a:p>
          <a:p>
            <a:r>
              <a:rPr lang="en-US" altLang="zh-CN" sz="1400" i="1" dirty="0"/>
              <a:t>P1 </a:t>
            </a:r>
            <a:r>
              <a:rPr lang="en-US" altLang="zh-CN" sz="1400" dirty="0"/>
              <a:t>has more information leakage than </a:t>
            </a:r>
            <a:r>
              <a:rPr lang="en-US" altLang="zh-CN" sz="1400" i="1" dirty="0"/>
              <a:t>P2 </a:t>
            </a:r>
            <a:r>
              <a:rPr lang="en-US" altLang="zh-CN" sz="1400" dirty="0"/>
              <a:t>because there are fewer people in that salary range and thus they are easier to identify, thus we should have D[</a:t>
            </a:r>
            <a:r>
              <a:rPr lang="en-US" altLang="zh-CN" sz="1400" i="1" dirty="0"/>
              <a:t>P1</a:t>
            </a:r>
            <a:r>
              <a:rPr lang="en-US" altLang="zh-CN" sz="1400" dirty="0"/>
              <a:t>,Q]&gt;D[</a:t>
            </a:r>
            <a:r>
              <a:rPr lang="en-US" altLang="zh-CN" sz="1400" i="1" dirty="0"/>
              <a:t>P2</a:t>
            </a:r>
            <a:r>
              <a:rPr lang="en-US" altLang="zh-CN" sz="1400" dirty="0"/>
              <a:t>,Q].</a:t>
            </a:r>
          </a:p>
          <a:p>
            <a:endParaRPr lang="en-US" altLang="zh-CN" sz="1400" i="1" dirty="0">
              <a:solidFill>
                <a:schemeClr val="bg2">
                  <a:lumMod val="75000"/>
                </a:schemeClr>
              </a:solidFill>
              <a:latin typeface="Cambria Math" panose="02040503050406030204" pitchFamily="18" charset="0"/>
              <a:sym typeface="Source Sans Pro"/>
            </a:endParaRPr>
          </a:p>
          <a:p>
            <a:r>
              <a:rPr lang="en-US" altLang="zh-CN" sz="1400" dirty="0"/>
              <a:t>However, these algorithms just view 3k and 6k as different points and don’t attach semantic meaning to them. They would calculate this wrong.</a:t>
            </a:r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4743" y="432706"/>
            <a:ext cx="5503182" cy="647293"/>
          </a:xfrm>
        </p:spPr>
        <p:txBody>
          <a:bodyPr/>
          <a:lstStyle/>
          <a:p>
            <a:r>
              <a:rPr lang="en-US" altLang="zh-CN" dirty="0"/>
              <a:t>Distance of Two  Probabilistic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45348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079999"/>
            <a:ext cx="5765594" cy="3430089"/>
          </a:xfrm>
        </p:spPr>
        <p:txBody>
          <a:bodyPr/>
          <a:lstStyle/>
          <a:p>
            <a:pPr marL="288000" lvl="1">
              <a:buSzPts val="2400"/>
              <a:buFont typeface="Arial"/>
              <a:buChar char="»"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sym typeface="Source Sans Pro"/>
              </a:rPr>
              <a:t>Earth Mover’s Distance</a:t>
            </a:r>
          </a:p>
          <a:p>
            <a:pPr lvl="1"/>
            <a:r>
              <a:rPr lang="en-US" altLang="zh-CN" dirty="0">
                <a:sym typeface="Source Sans Pro"/>
              </a:rPr>
              <a:t>Suppose that several suppliers, each with a given amount of goods, are required to supply several consumers, each with a given limited capacity. For each supplier-consumer pair, the cost of transporting a single unit of goods is given. The transportation problem is then to find a least-expensive flow of goods from the suppliers to the consumers that satisfies the consumers' demand. </a:t>
            </a:r>
          </a:p>
          <a:p>
            <a:pPr lvl="1"/>
            <a:r>
              <a:rPr lang="en-US" altLang="zh-CN" dirty="0">
                <a:sym typeface="Source Sans Pro"/>
              </a:rPr>
              <a:t>Similarly, here the problem is transforming one distribution to another with minimum work done.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4743" y="432706"/>
            <a:ext cx="5503182" cy="647293"/>
          </a:xfrm>
        </p:spPr>
        <p:txBody>
          <a:bodyPr/>
          <a:lstStyle/>
          <a:p>
            <a:r>
              <a:rPr lang="en-US" altLang="zh-CN" dirty="0"/>
              <a:t>Distance of Two  Probabilistic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521490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079999"/>
            <a:ext cx="5765594" cy="3430089"/>
          </a:xfrm>
        </p:spPr>
        <p:txBody>
          <a:bodyPr/>
          <a:lstStyle/>
          <a:p>
            <a:pPr marL="288000" lvl="1">
              <a:buSzPts val="2400"/>
              <a:buFont typeface="Arial"/>
              <a:buChar char="»"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sym typeface="Source Sans Pro"/>
              </a:rPr>
              <a:t>Earth Mover’s Distance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4743" y="432706"/>
            <a:ext cx="5503182" cy="647293"/>
          </a:xfrm>
        </p:spPr>
        <p:txBody>
          <a:bodyPr/>
          <a:lstStyle/>
          <a:p>
            <a:r>
              <a:rPr lang="en-US" altLang="zh-CN" dirty="0"/>
              <a:t>Distance of Two  Probabilistic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105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45" y="1727292"/>
            <a:ext cx="1095528" cy="14289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23" y="3156241"/>
            <a:ext cx="5106113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987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079999"/>
            <a:ext cx="5765594" cy="3430089"/>
          </a:xfrm>
        </p:spPr>
        <p:txBody>
          <a:bodyPr/>
          <a:lstStyle/>
          <a:p>
            <a:pPr marL="288000" lvl="1">
              <a:buSzPts val="2400"/>
              <a:buFont typeface="Arial"/>
              <a:buChar char="»"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sym typeface="Source Sans Pro"/>
              </a:rPr>
              <a:t>Earth Mover’s Distance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4743" y="432706"/>
            <a:ext cx="5503182" cy="647293"/>
          </a:xfrm>
        </p:spPr>
        <p:txBody>
          <a:bodyPr/>
          <a:lstStyle/>
          <a:p>
            <a:r>
              <a:rPr lang="en-US" altLang="zh-CN" dirty="0"/>
              <a:t>Distance of Two  Probabilistic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106</a:t>
            </a:fld>
            <a:endParaRPr lang="e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916" y="1520778"/>
            <a:ext cx="985934" cy="1208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41" y="2729618"/>
            <a:ext cx="5020413" cy="19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52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7651" y="1079999"/>
                <a:ext cx="5204999" cy="3430089"/>
              </a:xfrm>
            </p:spPr>
            <p:txBody>
              <a:bodyPr/>
              <a:lstStyle/>
              <a:p>
                <a:pPr marL="288000" lvl="1">
                  <a:buSzPts val="2400"/>
                  <a:buFont typeface="Arial"/>
                  <a:buChar char="»"/>
                </a:pPr>
                <a:r>
                  <a:rPr lang="en-US" altLang="zh-CN" sz="1600" dirty="0">
                    <a:solidFill>
                      <a:schemeClr val="bg2">
                        <a:lumMod val="50000"/>
                      </a:schemeClr>
                    </a:solidFill>
                    <a:sym typeface="Source Sans Pro"/>
                  </a:rPr>
                  <a:t>Earth Mover’s Distance</a:t>
                </a:r>
              </a:p>
              <a:p>
                <a:pPr marL="364200" lvl="2" indent="0">
                  <a:buNone/>
                </a:pPr>
                <a:r>
                  <a:rPr lang="en-US" altLang="zh-CN" i="1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sym typeface="Source Sans Pro"/>
                  </a:rPr>
                  <a:t>There constraints guarantee that P is transformed to Q by the mass flow F. Once the transportation problem is solved, the EMD is defined to be the total work.</a:t>
                </a:r>
              </a:p>
              <a:p>
                <a:pPr marL="3642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𝑃</m:t>
                          </m:r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𝑄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𝑊𝑂𝑅𝐾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𝑃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𝑄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𝐹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sym typeface="Source Sans Pro"/>
                </a:endParaRPr>
              </a:p>
              <a:p>
                <a:pPr marL="3642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𝑖𝑗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≥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0, 1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ource Sans Pro"/>
                        </a:rPr>
                        <m:t>≤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ource Sans Pro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ource Sans Pro"/>
                        </a:rPr>
                        <m:t>≤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ource Sans Pro"/>
                        </a:rPr>
                        <m:t>𝑚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ource Sans Pro"/>
                        </a:rPr>
                        <m:t>, 1≤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ource Sans Pro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ource Sans Pro"/>
                        </a:rPr>
                        <m:t>≤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ource Sans Pro"/>
                        </a:rPr>
                        <m:t>𝑚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ource Sans Pro"/>
                        </a:rPr>
                        <m:t>     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ource Sans Pro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ource Sans Pro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ource Sans Pro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ource Sans Pro"/>
                </a:endParaRPr>
              </a:p>
              <a:p>
                <a:pPr marL="3642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               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sym typeface="Source Sans Pro"/>
                </a:endParaRPr>
              </a:p>
              <a:p>
                <a:pPr marL="3642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sym typeface="Source Sans Pro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sym typeface="Source Sans Pro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=1     (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𝑐</m:t>
                          </m:r>
                          <m:r>
                            <a:rPr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Source Sans Pro"/>
                            </a:rPr>
                            <m:t>3)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Source Sans Pro"/>
                        </a:rPr>
                        <m:t> </m:t>
                      </m:r>
                    </m:oMath>
                  </m:oMathPara>
                </a14:m>
                <a:endParaRPr lang="zh-CN" altLang="en-US" i="1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sym typeface="Source Sans Pro"/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7651" y="1079999"/>
                <a:ext cx="5204999" cy="3430089"/>
              </a:xfrm>
              <a:blipFill>
                <a:blip r:embed="rId2"/>
                <a:stretch>
                  <a:fillRect l="-1522" r="-1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4743" y="432706"/>
            <a:ext cx="5503182" cy="647293"/>
          </a:xfrm>
        </p:spPr>
        <p:txBody>
          <a:bodyPr/>
          <a:lstStyle/>
          <a:p>
            <a:r>
              <a:rPr lang="en-US" altLang="zh-CN" dirty="0"/>
              <a:t>Distance of Two  Probabilistic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26138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079999"/>
            <a:ext cx="5765594" cy="3430089"/>
          </a:xfrm>
        </p:spPr>
        <p:txBody>
          <a:bodyPr/>
          <a:lstStyle/>
          <a:p>
            <a:pPr marL="288000" lvl="1">
              <a:buSzPts val="2400"/>
              <a:buFont typeface="Arial"/>
              <a:buChar char="»"/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sym typeface="Source Sans Pro"/>
              </a:rPr>
              <a:t>Numerical Distance</a:t>
            </a:r>
          </a:p>
          <a:p>
            <a:pPr lvl="1"/>
            <a:r>
              <a:rPr lang="en-US" altLang="zh-CN" dirty="0">
                <a:sym typeface="Source Sans Pro"/>
              </a:rPr>
              <a:t>Ordered Distance: Distance between 2 numerical attributes (e.g. age) is based on the number of values between them in the total order.</a:t>
            </a:r>
          </a:p>
          <a:p>
            <a:pPr marL="288000" lvl="1">
              <a:buSzPts val="2400"/>
              <a:buFont typeface="Arial"/>
              <a:buChar char="»"/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sym typeface="Source Sans Pro"/>
              </a:rPr>
              <a:t>Categorical Distance </a:t>
            </a:r>
          </a:p>
          <a:p>
            <a:pPr lvl="1"/>
            <a:r>
              <a:rPr lang="en-US" altLang="zh-CN" dirty="0">
                <a:sym typeface="Source Sans Pro"/>
              </a:rPr>
              <a:t>Equal distance: for categorical attributes (</a:t>
            </a:r>
            <a:r>
              <a:rPr lang="en-US" altLang="zh-CN" dirty="0" err="1">
                <a:sym typeface="Source Sans Pro"/>
              </a:rPr>
              <a:t>ie</a:t>
            </a:r>
            <a:r>
              <a:rPr lang="en-US" altLang="zh-CN" dirty="0">
                <a:sym typeface="Source Sans Pro"/>
              </a:rPr>
              <a:t> diseases), order does not always matter. We can either view the ground distance between 2 categorical attributes as always being 1.</a:t>
            </a:r>
          </a:p>
          <a:p>
            <a:pPr lvl="1"/>
            <a:r>
              <a:rPr lang="en-US" altLang="zh-CN" dirty="0">
                <a:sym typeface="Source Sans Pro"/>
              </a:rPr>
              <a:t>Hierarchical distance: H is the height of the domain hierarchy. The distance between two leaves is defined to be level(v1,v2)/H where level (v1,v2) is the height of the lowest common ancestor node.</a:t>
            </a:r>
          </a:p>
          <a:p>
            <a:pPr lvl="1"/>
            <a:endParaRPr lang="en-US" altLang="zh-CN" dirty="0">
              <a:sym typeface="Source Sans Pro"/>
            </a:endParaRPr>
          </a:p>
          <a:p>
            <a:pPr lvl="1"/>
            <a:endParaRPr lang="en-US" altLang="zh-CN" dirty="0">
              <a:sym typeface="Source Sans Pro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4743" y="432706"/>
            <a:ext cx="5503182" cy="647293"/>
          </a:xfrm>
        </p:spPr>
        <p:txBody>
          <a:bodyPr/>
          <a:lstStyle/>
          <a:p>
            <a:r>
              <a:rPr lang="en-US" altLang="zh-CN" dirty="0"/>
              <a:t>Distance of Two  Probabilistic Distributions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250995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b="1" dirty="0"/>
              <a:t>Generalization property</a:t>
            </a:r>
            <a:r>
              <a:rPr lang="en-US" altLang="zh-CN" sz="1400" dirty="0"/>
              <a:t>: If A and B are generalizations on the table T such that A is more general than B and T satisfies t-closeness using B, then T also satisfies t-closeness using A.</a:t>
            </a:r>
          </a:p>
          <a:p>
            <a:endParaRPr lang="en-US" altLang="zh-CN" sz="1400" dirty="0"/>
          </a:p>
          <a:p>
            <a:r>
              <a:rPr lang="en-US" altLang="zh-CN" sz="1400" b="1" dirty="0"/>
              <a:t>Subset property</a:t>
            </a:r>
            <a:r>
              <a:rPr lang="en-US" altLang="zh-CN" sz="1400" dirty="0"/>
              <a:t>: If C is a set of attributes in the table T and if T satisfies t-closeness with respect to C, then T also satisfies t-closeness with respect to any set of attributes D such that D is a subset of C.</a:t>
            </a:r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 of t-closeness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9456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Where</a:t>
            </a:r>
            <a:r>
              <a:rPr lang="en-US" altLang="zh-CN" dirty="0"/>
              <a:t> to operate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59" y="1252642"/>
            <a:ext cx="2197667" cy="1318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26" y="1259145"/>
            <a:ext cx="2280502" cy="13683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04534" y="4480630"/>
            <a:ext cx="41382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https://www.imagimob.com/blog/edge-computing-needs-edge-ai</a:t>
            </a:r>
            <a:endParaRPr lang="zh-CN" altLang="en-US" sz="11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43" y="2627446"/>
            <a:ext cx="3268133" cy="16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132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Is it secure?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k-Anonymous, l-diverse, t-close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110</a:t>
            </a:fld>
            <a:endParaRPr lang="en" dirty="0"/>
          </a:p>
        </p:txBody>
      </p:sp>
      <p:graphicFrame>
        <p:nvGraphicFramePr>
          <p:cNvPr id="5" name="Table 1064"/>
          <p:cNvGraphicFramePr/>
          <p:nvPr>
            <p:extLst>
              <p:ext uri="{D42A27DB-BD31-4B8C-83A1-F6EECF244321}">
                <p14:modId xmlns:p14="http://schemas.microsoft.com/office/powerpoint/2010/main" val="2320609444"/>
              </p:ext>
            </p:extLst>
          </p:nvPr>
        </p:nvGraphicFramePr>
        <p:xfrm>
          <a:off x="1992739" y="1766888"/>
          <a:ext cx="2872481" cy="2743200"/>
        </p:xfrm>
        <a:graphic>
          <a:graphicData uri="http://schemas.openxmlformats.org/drawingml/2006/table">
            <a:tbl>
              <a:tblPr/>
              <a:tblGrid>
                <a:gridCol w="980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05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05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  <a:endParaRPr sz="12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  <a:endParaRPr sz="12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</a:t>
                      </a:r>
                      <a:r>
                        <a:rPr lang="en-US"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6*</a:t>
                      </a: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*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HIV+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zh-CN"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05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05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HIV+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lang="en-US" altLang="zh-CN"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138131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lang="en-US" altLang="zh-CN"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594438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lang="en-US" altLang="zh-CN"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93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2207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Syntactic</a:t>
            </a:r>
          </a:p>
          <a:p>
            <a:pPr lvl="1"/>
            <a:r>
              <a:rPr lang="en-US" altLang="zh-CN" dirty="0"/>
              <a:t>Focuses on data transformation, not on what can be learned from the anonymized dataset</a:t>
            </a:r>
          </a:p>
          <a:p>
            <a:pPr lvl="1"/>
            <a:r>
              <a:rPr lang="en-US" altLang="zh-CN" dirty="0"/>
              <a:t>“k-anonymous” dataset (or its variants) can leak sensitive information</a:t>
            </a:r>
          </a:p>
          <a:p>
            <a:r>
              <a:rPr lang="en-US" altLang="zh-CN" b="1" dirty="0"/>
              <a:t>“Quasi-identifier” fallacy</a:t>
            </a:r>
          </a:p>
          <a:p>
            <a:pPr lvl="1"/>
            <a:r>
              <a:rPr lang="en-US" altLang="zh-CN" dirty="0"/>
              <a:t>Assumes a priori that attacker will not know certain information about his target</a:t>
            </a:r>
          </a:p>
          <a:p>
            <a:pPr lvl="1"/>
            <a:r>
              <a:rPr lang="en-US" altLang="zh-CN" dirty="0"/>
              <a:t>Any attribute can be a potential quasi-identifier (AOL example)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Issues with Syntactic Privacy Notions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180791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616" y="2024062"/>
            <a:ext cx="5586957" cy="547537"/>
          </a:xfrm>
        </p:spPr>
        <p:txBody>
          <a:bodyPr/>
          <a:lstStyle/>
          <a:p>
            <a:r>
              <a:rPr lang="en-US" altLang="zh-CN" sz="1800" dirty="0"/>
              <a:t>4. Definitions with Background Knowledge</a:t>
            </a:r>
            <a:endParaRPr lang="zh-CN" altLang="en-US" sz="1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617" y="2735275"/>
            <a:ext cx="5490796" cy="784800"/>
          </a:xfrm>
        </p:spPr>
        <p:txBody>
          <a:bodyPr/>
          <a:lstStyle/>
          <a:p>
            <a:r>
              <a:rPr lang="en-US" altLang="zh-CN" sz="1800" dirty="0"/>
              <a:t>What the adversary knows.</a:t>
            </a:r>
          </a:p>
        </p:txBody>
      </p:sp>
      <p:sp>
        <p:nvSpPr>
          <p:cNvPr id="4" name="矩形 3"/>
          <p:cNvSpPr/>
          <p:nvPr/>
        </p:nvSpPr>
        <p:spPr>
          <a:xfrm>
            <a:off x="400050" y="3188451"/>
            <a:ext cx="60445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A.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Evfimievski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Gehrke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Srikant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“Limiting privacy breaches in privacy-preserving data mining,” in </a:t>
            </a:r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22nd ACM SIGMODSIGACT-SIGART Symposium on Principles of Database Systems (PODS)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2003.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D. Martin, D.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Kifer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Machanavajjhala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Gehrke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J. Halpern, “Worst case background knowledge for privacy preserving data publishing,” in Proceedings of the IEEE International Conference on Data Engineering (ICDE), 2007.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B.-C. Chen, K.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LeFevre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Ramakrishnan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PrivacySkyline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Privacy with multidimensional adversarial knowledge,” in Proceedings of the 33rd International Conference on Very Large Databases (VLDB), 2007.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C.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Dwork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“Differential privacy,” in ICALP, 2006.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0985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4742" y="1133966"/>
            <a:ext cx="5348475" cy="3269117"/>
          </a:xfrm>
        </p:spPr>
        <p:txBody>
          <a:bodyPr/>
          <a:lstStyle/>
          <a:p>
            <a:r>
              <a:rPr lang="en-US" altLang="zh-CN" sz="1200" dirty="0"/>
              <a:t>How does a data publisher decide which attributes should be included in the set of QI attributes?</a:t>
            </a:r>
          </a:p>
          <a:p>
            <a:r>
              <a:rPr lang="en-US" altLang="zh-CN" sz="1200" dirty="0"/>
              <a:t>QI attributes are just a special case of background knowledge.</a:t>
            </a:r>
          </a:p>
          <a:p>
            <a:r>
              <a:rPr lang="en-US" altLang="zh-CN" sz="1200" dirty="0"/>
              <a:t>k-anonymity considered background knowledge quantified by the set of QI attributes.</a:t>
            </a:r>
          </a:p>
          <a:p>
            <a:r>
              <a:rPr lang="en-US" altLang="zh-CN" sz="1200" dirty="0"/>
              <a:t>l-Diversity considered adversaries possessing negation statements in addition to QI attributes.</a:t>
            </a:r>
          </a:p>
          <a:p>
            <a:pPr lvl="1"/>
            <a:r>
              <a:rPr lang="en-US" altLang="zh-CN" sz="1200" dirty="0"/>
              <a:t>“Bob does not have heart disease”</a:t>
            </a:r>
          </a:p>
          <a:p>
            <a:r>
              <a:rPr lang="en-US" altLang="zh-CN" sz="1200" dirty="0"/>
              <a:t>t-Closeness considered adversaries having some prior belief in an individual’s sensitive attribute.</a:t>
            </a:r>
          </a:p>
          <a:p>
            <a:pPr lvl="1"/>
            <a:r>
              <a:rPr lang="en-US" altLang="zh-CN" sz="1200" dirty="0"/>
              <a:t>“Bob has 30% probability of having heart disease” 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527082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In general, one can describe background knowledge using </a:t>
            </a:r>
            <a:r>
              <a:rPr lang="en-US" altLang="zh-CN" sz="1200" b="1" dirty="0">
                <a:solidFill>
                  <a:schemeClr val="tx2">
                    <a:lumMod val="10000"/>
                  </a:schemeClr>
                </a:solidFill>
              </a:rPr>
              <a:t>Boolean logic sentences 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and seek to provide privacy protection against an adversary who knows a certain number of such sentences.</a:t>
            </a:r>
          </a:p>
          <a:p>
            <a:endParaRPr lang="en-US" altLang="zh-CN" sz="1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To understand whether </a:t>
            </a:r>
            <a:r>
              <a:rPr lang="en-US" altLang="zh-CN" sz="1200" i="1" dirty="0">
                <a:solidFill>
                  <a:schemeClr val="tx2">
                    <a:lumMod val="10000"/>
                  </a:schemeClr>
                </a:solidFill>
              </a:rPr>
              <a:t>D∗ 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is safe for release, we consider an adversary whose goal is to predict whether a target individual </a:t>
            </a:r>
            <a:r>
              <a:rPr lang="en-US" altLang="zh-CN" sz="1200" i="1" dirty="0">
                <a:solidFill>
                  <a:schemeClr val="tx2">
                    <a:lumMod val="10000"/>
                  </a:schemeClr>
                </a:solidFill>
              </a:rPr>
              <a:t>t 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 has a target sensitive value </a:t>
            </a:r>
            <a:r>
              <a:rPr lang="en-US" altLang="zh-CN" sz="1200" i="1" dirty="0">
                <a:solidFill>
                  <a:schemeClr val="tx2">
                    <a:lumMod val="10000"/>
                  </a:schemeClr>
                </a:solidFill>
              </a:rPr>
              <a:t>s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. The adversary has access to the </a:t>
            </a:r>
            <a:r>
              <a:rPr lang="en-US" altLang="zh-CN" sz="1200" b="1" dirty="0">
                <a:solidFill>
                  <a:schemeClr val="tx2">
                    <a:lumMod val="10000"/>
                  </a:schemeClr>
                </a:solidFill>
              </a:rPr>
              <a:t>release candidate </a:t>
            </a:r>
            <a:r>
              <a:rPr lang="en-US" altLang="zh-CN" sz="1200" b="1" i="1" dirty="0">
                <a:solidFill>
                  <a:schemeClr val="tx2">
                    <a:lumMod val="10000"/>
                  </a:schemeClr>
                </a:solidFill>
              </a:rPr>
              <a:t>D∗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, as well as </a:t>
            </a:r>
            <a:r>
              <a:rPr lang="en-US" altLang="zh-CN" sz="1200" b="1" dirty="0">
                <a:solidFill>
                  <a:schemeClr val="tx2">
                    <a:lumMod val="10000"/>
                  </a:schemeClr>
                </a:solidFill>
              </a:rPr>
              <a:t>his own knowledge </a:t>
            </a:r>
            <a:r>
              <a:rPr lang="en-US" altLang="zh-CN" sz="1200" b="1" i="1" dirty="0">
                <a:solidFill>
                  <a:schemeClr val="tx2">
                    <a:lumMod val="10000"/>
                  </a:schemeClr>
                </a:solidFill>
              </a:rPr>
              <a:t>K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. </a:t>
            </a:r>
          </a:p>
          <a:p>
            <a:endParaRPr lang="en-US" altLang="zh-CN" sz="1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A robust privacy criterion should place an </a:t>
            </a:r>
            <a:r>
              <a:rPr lang="en-US" altLang="zh-CN" sz="1200" b="1" dirty="0">
                <a:solidFill>
                  <a:schemeClr val="tx2">
                    <a:lumMod val="10000"/>
                  </a:schemeClr>
                </a:solidFill>
              </a:rPr>
              <a:t>upper bound 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on the adversary’s confidence in predicting any individual </a:t>
            </a:r>
            <a:r>
              <a:rPr lang="en-US" altLang="zh-CN" sz="1200" i="1" dirty="0">
                <a:solidFill>
                  <a:schemeClr val="tx2">
                    <a:lumMod val="10000"/>
                  </a:schemeClr>
                </a:solidFill>
              </a:rPr>
              <a:t>t 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to have sensitive value </a:t>
            </a:r>
            <a:r>
              <a:rPr lang="en-US" altLang="zh-CN" sz="1200" i="1" dirty="0">
                <a:solidFill>
                  <a:schemeClr val="tx2">
                    <a:lumMod val="10000"/>
                  </a:schemeClr>
                </a:solidFill>
              </a:rPr>
              <a:t>s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  <a:sym typeface="Constantia"/>
              </a:rPr>
              <a:t>Breach probability:</a:t>
            </a:r>
            <a:endParaRPr lang="zh-CN" alt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endParaRPr lang="zh-CN" alt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Knowledge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114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36" y="4024149"/>
            <a:ext cx="2401925" cy="48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207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4741" y="1078491"/>
            <a:ext cx="5348475" cy="3285911"/>
          </a:xfrm>
        </p:spPr>
        <p:txBody>
          <a:bodyPr/>
          <a:lstStyle/>
          <a:p>
            <a:r>
              <a:rPr lang="en-US" altLang="zh-CN" sz="1200" dirty="0" err="1"/>
              <a:t>Pr</a:t>
            </a:r>
            <a:r>
              <a:rPr lang="en-US" altLang="zh-CN" sz="1200" dirty="0"/>
              <a:t>(</a:t>
            </a:r>
            <a:r>
              <a:rPr lang="en-US" altLang="zh-CN" sz="1200" dirty="0" err="1"/>
              <a:t>Eshwar</a:t>
            </a:r>
            <a:r>
              <a:rPr lang="en-US" altLang="zh-CN" sz="1200" dirty="0"/>
              <a:t> has Cancer |D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sym typeface="Arial"/>
              </a:rPr>
              <a:t>∗) = 1/4</a:t>
            </a:r>
          </a:p>
          <a:p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sym typeface="Arial"/>
              </a:rPr>
              <a:t>K: </a:t>
            </a:r>
            <a:r>
              <a:rPr lang="en-US" altLang="zh-CN" sz="1200" dirty="0" err="1">
                <a:solidFill>
                  <a:schemeClr val="bg2">
                    <a:lumMod val="75000"/>
                  </a:schemeClr>
                </a:solidFill>
                <a:sym typeface="Arial"/>
              </a:rPr>
              <a:t>Eshwar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sym typeface="Arial"/>
              </a:rPr>
              <a:t> doesn’t have flu:</a:t>
            </a:r>
          </a:p>
          <a:p>
            <a:pPr lvl="1"/>
            <a:r>
              <a:rPr lang="en-US" altLang="zh-CN" sz="1200" dirty="0" err="1"/>
              <a:t>Pr</a:t>
            </a:r>
            <a:r>
              <a:rPr lang="en-US" altLang="zh-CN" sz="1200" dirty="0"/>
              <a:t>(</a:t>
            </a:r>
            <a:r>
              <a:rPr lang="en-US" altLang="zh-CN" sz="1200" dirty="0" err="1"/>
              <a:t>Eshwar</a:t>
            </a:r>
            <a:r>
              <a:rPr lang="en-US" altLang="zh-CN" sz="1200" dirty="0"/>
              <a:t> has Cancer |K,D∗) = 1/2</a:t>
            </a:r>
          </a:p>
          <a:p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Boolean Background Knowledge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115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>
            <p:extLst>
              <p:ext uri="{D42A27DB-BD31-4B8C-83A1-F6EECF244321}">
                <p14:modId xmlns:p14="http://schemas.microsoft.com/office/powerpoint/2010/main" val="840274988"/>
              </p:ext>
            </p:extLst>
          </p:nvPr>
        </p:nvGraphicFramePr>
        <p:xfrm>
          <a:off x="948182" y="2045816"/>
          <a:ext cx="4961595" cy="2693985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360170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671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836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872627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18227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9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9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9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9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9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9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9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9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176899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700" b="1" dirty="0">
                        <a:solidFill>
                          <a:schemeClr val="tx2">
                            <a:lumMod val="10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948182" y="3030166"/>
            <a:ext cx="4961595" cy="797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8444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Difficulty: the data publisher does not know precisely what knowledge an adversary has.</a:t>
            </a:r>
          </a:p>
          <a:p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Martin et al. proposed the use of a </a:t>
            </a:r>
            <a:r>
              <a:rPr lang="en-US" altLang="zh-CN" sz="1200" b="1" i="1" dirty="0">
                <a:solidFill>
                  <a:schemeClr val="tx2">
                    <a:lumMod val="10000"/>
                  </a:schemeClr>
                </a:solidFill>
              </a:rPr>
              <a:t>language</a:t>
            </a:r>
            <a:r>
              <a:rPr lang="en-US" altLang="zh-CN" sz="1200" i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for expressing such knowledge: </a:t>
            </a:r>
            <a:r>
              <a:rPr lang="en-US" altLang="zh-CN" sz="1200" b="1" dirty="0">
                <a:solidFill>
                  <a:schemeClr val="tx2">
                    <a:lumMod val="10000"/>
                  </a:schemeClr>
                </a:solidFill>
              </a:rPr>
              <a:t>quantify the </a:t>
            </a:r>
            <a:r>
              <a:rPr lang="en-US" altLang="zh-CN" sz="1200" b="1" i="1" dirty="0">
                <a:solidFill>
                  <a:schemeClr val="tx2">
                    <a:lumMod val="10000"/>
                  </a:schemeClr>
                </a:solidFill>
              </a:rPr>
              <a:t>amount </a:t>
            </a:r>
            <a:r>
              <a:rPr lang="en-US" altLang="zh-CN" sz="1200" b="1" dirty="0">
                <a:solidFill>
                  <a:schemeClr val="tx2">
                    <a:lumMod val="10000"/>
                  </a:schemeClr>
                </a:solidFill>
              </a:rPr>
              <a:t>of knowledge 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an adversary could have, and to release data that are resilient to a certain amount of  knowledge regardless of the specific content of this knowledge.</a:t>
            </a:r>
          </a:p>
          <a:p>
            <a:r>
              <a:rPr lang="en-US" altLang="zh-CN" sz="1200" i="1" dirty="0" err="1">
                <a:solidFill>
                  <a:schemeClr val="tx2">
                    <a:lumMod val="10000"/>
                  </a:schemeClr>
                </a:solidFill>
              </a:rPr>
              <a:t>Lbasic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(</a:t>
            </a:r>
            <a:r>
              <a:rPr lang="en-US" altLang="zh-CN" sz="1200" i="1" dirty="0">
                <a:solidFill>
                  <a:schemeClr val="tx2">
                    <a:lumMod val="10000"/>
                  </a:schemeClr>
                </a:solidFill>
              </a:rPr>
              <a:t>k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) to be the set of all possible conjunctions of </a:t>
            </a:r>
            <a:r>
              <a:rPr lang="en-US" altLang="zh-CN" sz="1200" i="1" dirty="0">
                <a:solidFill>
                  <a:schemeClr val="tx2">
                    <a:lumMod val="10000"/>
                  </a:schemeClr>
                </a:solidFill>
              </a:rPr>
              <a:t>k </a:t>
            </a:r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</a:rPr>
              <a:t>implications :</a:t>
            </a:r>
            <a:endParaRPr lang="zh-CN" alt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endParaRPr lang="zh-CN" alt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Specification of Adversarial Knowledge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116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76" y="3388994"/>
            <a:ext cx="4796008" cy="10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00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7651" y="1240971"/>
                <a:ext cx="5550736" cy="3269117"/>
              </a:xfrm>
            </p:spPr>
            <p:txBody>
              <a:bodyPr/>
              <a:lstStyle/>
              <a:p>
                <a:r>
                  <a:rPr lang="en-US" altLang="zh-CN" sz="1400" dirty="0"/>
                  <a:t>Given knowledge threshold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&gt; 0 </m:t>
                    </m:r>
                  </m:oMath>
                </a14:m>
                <a:r>
                  <a:rPr lang="en-US" altLang="zh-CN" sz="1400" dirty="0"/>
                  <a:t>and confidence threshold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altLang="zh-CN" sz="1400" dirty="0"/>
                  <a:t>, release candidate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400" dirty="0"/>
                  <a:t> is (</a:t>
                </a:r>
                <a:r>
                  <a:rPr lang="en-US" altLang="zh-CN" sz="1400" dirty="0" err="1"/>
                  <a:t>c,k</a:t>
                </a:r>
                <a:r>
                  <a:rPr lang="en-US" altLang="zh-CN" sz="1400" dirty="0"/>
                  <a:t>)-safety if</a:t>
                </a:r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pPr marL="0" indent="0">
                  <a:buNone/>
                </a:pPr>
                <a:r>
                  <a:rPr lang="en-US" altLang="zh-CN" sz="1400" dirty="0"/>
                  <a:t>where T is the set of individuals involved in D and S is the set of sensitive attribute values.</a:t>
                </a:r>
              </a:p>
              <a:p>
                <a:pPr marL="0" indent="0">
                  <a:buNone/>
                </a:pPr>
                <a:endParaRPr lang="en-US" altLang="zh-CN" sz="1400" dirty="0"/>
              </a:p>
              <a:p>
                <a:r>
                  <a:rPr lang="en-US" altLang="zh-CN" sz="1400" dirty="0"/>
                  <a:t>Problem: </a:t>
                </a:r>
                <a:r>
                  <a:rPr lang="en-US" altLang="zh-CN" sz="1400" dirty="0" err="1"/>
                  <a:t>Lbasic</a:t>
                </a:r>
                <a:r>
                  <a:rPr lang="en-US" altLang="zh-CN" sz="1400" dirty="0"/>
                  <a:t>(k) is not intuitive, it hard to set an appropriate k value in practice.</a:t>
                </a:r>
                <a:endParaRPr lang="zh-CN" altLang="en-US" sz="1400" dirty="0"/>
              </a:p>
              <a:p>
                <a:pPr marL="0" indent="0">
                  <a:buNone/>
                </a:pPr>
                <a:endParaRPr lang="zh-CN" altLang="en-US" sz="14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7651" y="1240971"/>
                <a:ext cx="5550736" cy="3269117"/>
              </a:xfrm>
              <a:blipFill>
                <a:blip r:embed="rId2"/>
                <a:stretch>
                  <a:fillRect l="-1427" t="-933" r="-1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(c, k)-safety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117</a:t>
            </a:fld>
            <a:endParaRPr lang="e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95" y="2069504"/>
            <a:ext cx="3563694" cy="60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54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7651" y="1240971"/>
                <a:ext cx="5468051" cy="3269117"/>
              </a:xfrm>
            </p:spPr>
            <p:txBody>
              <a:bodyPr/>
              <a:lstStyle/>
              <a:p>
                <a:r>
                  <a:rPr lang="en-US" altLang="zh-CN" sz="1400" dirty="0"/>
                  <a:t>Quantify possible adversarial knowledge from </a:t>
                </a:r>
                <a:r>
                  <a:rPr lang="en-US" altLang="zh-CN" sz="1400" dirty="0">
                    <a:solidFill>
                      <a:srgbClr val="FF0000"/>
                    </a:solidFill>
                  </a:rPr>
                  <a:t>three intuitive dimensions.</a:t>
                </a:r>
              </a:p>
              <a:p>
                <a:endParaRPr lang="en-US" altLang="zh-CN" sz="1400" dirty="0">
                  <a:solidFill>
                    <a:srgbClr val="FF0000"/>
                  </a:solidFill>
                </a:endParaRPr>
              </a:p>
              <a:p>
                <a:r>
                  <a:rPr lang="en-US" altLang="zh-CN" sz="1400" dirty="0"/>
                  <a:t>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 err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/>
                  <a:t> to be the set of all logic sentences, each of which represents an adversary that knows: </a:t>
                </a:r>
              </a:p>
              <a:p>
                <a:pPr lvl="1"/>
                <a:r>
                  <a:rPr lang="en-US" altLang="zh-CN" sz="1200" dirty="0"/>
                  <a:t>(1) </a:t>
                </a:r>
                <a:r>
                  <a:rPr lang="en-US" altLang="zh-CN" sz="1200" i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200" dirty="0"/>
                  <a:t>sensitive values that the target individual </a:t>
                </a:r>
                <a14:m>
                  <m:oMath xmlns:m="http://schemas.openxmlformats.org/officeDocument/2006/math"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1200" b="1" i="1" dirty="0"/>
                  <a:t> </a:t>
                </a:r>
                <a:r>
                  <a:rPr lang="en-US" altLang="zh-CN" sz="1200" b="1" dirty="0"/>
                  <a:t>does not have</a:t>
                </a:r>
                <a:r>
                  <a:rPr lang="en-US" altLang="zh-CN" sz="1200" dirty="0"/>
                  <a:t>, </a:t>
                </a:r>
              </a:p>
              <a:p>
                <a:pPr lvl="1"/>
                <a:r>
                  <a:rPr lang="en-US" altLang="zh-CN" sz="1200" dirty="0"/>
                  <a:t>(2) the sensitive values of </a:t>
                </a:r>
                <a14:m>
                  <m:oMath xmlns:m="http://schemas.openxmlformats.org/officeDocument/2006/math"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1200" b="1" i="1" dirty="0"/>
                  <a:t> </a:t>
                </a:r>
                <a:r>
                  <a:rPr lang="en-US" altLang="zh-CN" sz="1200" b="1" dirty="0"/>
                  <a:t>other individuals</a:t>
                </a:r>
                <a:r>
                  <a:rPr lang="en-US" altLang="zh-CN" sz="1200" dirty="0"/>
                  <a:t>, </a:t>
                </a:r>
              </a:p>
              <a:p>
                <a:pPr lvl="1"/>
                <a:r>
                  <a:rPr lang="en-US" altLang="zh-CN" sz="1200" dirty="0"/>
                  <a:t>(3) </a:t>
                </a:r>
                <a14:m>
                  <m:oMath xmlns:m="http://schemas.openxmlformats.org/officeDocument/2006/math"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1200" b="1" i="1" dirty="0"/>
                  <a:t> </a:t>
                </a:r>
                <a:r>
                  <a:rPr lang="en-US" altLang="zh-CN" sz="1200" b="1" dirty="0"/>
                  <a:t>individuals in </a:t>
                </a:r>
                <a14:m>
                  <m:oMath xmlns:m="http://schemas.openxmlformats.org/officeDocument/2006/math"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1200" b="1" dirty="0"/>
                  <a:t>’s </a:t>
                </a:r>
                <a:r>
                  <a:rPr lang="en-US" altLang="zh-CN" sz="1200" b="1" i="1" dirty="0"/>
                  <a:t>same-value family </a:t>
                </a:r>
                <a:r>
                  <a:rPr lang="en-US" altLang="zh-CN" sz="1200" dirty="0"/>
                  <a:t>for a sensitive value </a:t>
                </a:r>
                <a:r>
                  <a:rPr lang="en-US" altLang="zh-CN" sz="1200" i="1" dirty="0"/>
                  <a:t>s </a:t>
                </a:r>
                <a:r>
                  <a:rPr lang="en-US" altLang="zh-CN" sz="1200" dirty="0"/>
                  <a:t>(meaning that we can be sure that </a:t>
                </a:r>
                <a:r>
                  <a:rPr lang="en-US" altLang="zh-CN" sz="1200" i="1" dirty="0"/>
                  <a:t>t </a:t>
                </a:r>
                <a:r>
                  <a:rPr lang="en-US" altLang="zh-CN" sz="1200" dirty="0"/>
                  <a:t>has sensitive value </a:t>
                </a:r>
                <a:r>
                  <a:rPr lang="en-US" altLang="zh-CN" sz="1200" i="1" dirty="0"/>
                  <a:t>s </a:t>
                </a:r>
                <a:r>
                  <a:rPr lang="en-US" altLang="zh-CN" sz="1200" dirty="0"/>
                  <a:t>if any one of those </a:t>
                </a:r>
                <a:r>
                  <a:rPr lang="en-US" altLang="zh-CN" sz="1200" i="1" dirty="0"/>
                  <a:t>m </a:t>
                </a:r>
                <a:r>
                  <a:rPr lang="en-US" altLang="zh-CN" sz="1200" dirty="0"/>
                  <a:t>individuals has </a:t>
                </a:r>
                <a:r>
                  <a:rPr lang="en-US" altLang="zh-CN" sz="1200" i="1" dirty="0"/>
                  <a:t>s</a:t>
                </a:r>
                <a:r>
                  <a:rPr lang="en-US" altLang="zh-CN" sz="1200" dirty="0"/>
                  <a:t>, especially if </a:t>
                </a:r>
                <a:r>
                  <a:rPr lang="en-US" altLang="zh-CN" sz="1200" i="1" dirty="0"/>
                  <a:t>s </a:t>
                </a:r>
                <a:r>
                  <a:rPr lang="en-US" altLang="zh-CN" sz="1200" dirty="0"/>
                  <a:t>is a contagious disease).</a:t>
                </a:r>
                <a:endParaRPr lang="zh-CN" altLang="en-US" sz="120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7651" y="1240971"/>
                <a:ext cx="5468051" cy="3269117"/>
              </a:xfrm>
              <a:blipFill>
                <a:blip r:embed="rId2"/>
                <a:stretch>
                  <a:fillRect l="-1449" t="-933" r="-1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privacy criterion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639204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7651" y="1240971"/>
                <a:ext cx="5345567" cy="3269117"/>
              </a:xfrm>
            </p:spPr>
            <p:txBody>
              <a:bodyPr/>
              <a:lstStyle/>
              <a:p>
                <a:r>
                  <a:rPr lang="en-US" altLang="zh-CN" sz="1400" dirty="0"/>
                  <a:t>Given knowledge threshold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 err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1400" dirty="0"/>
                  <a:t>and confidence threshold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1400" dirty="0"/>
                  <a:t>, release candidate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400" dirty="0"/>
                  <a:t>is safe if</a:t>
                </a:r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r>
                  <a:rPr lang="en-US" altLang="zh-CN" sz="1400" dirty="0"/>
                  <a:t>What is the relation with k-anonymity and l-diversity?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7651" y="1240971"/>
                <a:ext cx="5345567" cy="3269117"/>
              </a:xfrm>
              <a:blipFill>
                <a:blip r:embed="rId2"/>
                <a:stretch>
                  <a:fillRect l="-1482" t="-933" r="-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privacy criterion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119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08" y="1916033"/>
            <a:ext cx="4248743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2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4716" y="1079999"/>
            <a:ext cx="6294683" cy="3644401"/>
          </a:xfrm>
        </p:spPr>
        <p:txBody>
          <a:bodyPr/>
          <a:lstStyle/>
          <a:p>
            <a:r>
              <a:rPr lang="en-US" altLang="zh-CN" sz="1400" b="1" dirty="0">
                <a:solidFill>
                  <a:srgbClr val="0070C0"/>
                </a:solidFill>
              </a:rPr>
              <a:t>Access control</a:t>
            </a:r>
            <a:r>
              <a:rPr lang="en-US" altLang="zh-CN" sz="1400" dirty="0">
                <a:solidFill>
                  <a:srgbClr val="0070C0"/>
                </a:solidFill>
              </a:rPr>
              <a:t>: protecting information from being accessed by unauthorized users.</a:t>
            </a:r>
          </a:p>
          <a:p>
            <a:endParaRPr lang="en-US" altLang="zh-CN" sz="1400" dirty="0">
              <a:solidFill>
                <a:srgbClr val="0070C0"/>
              </a:solidFill>
            </a:endParaRPr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b="1" dirty="0">
                <a:solidFill>
                  <a:srgbClr val="0070C0"/>
                </a:solidFill>
              </a:rPr>
              <a:t>Inference control (disclosure control)</a:t>
            </a:r>
            <a:r>
              <a:rPr lang="en-US" altLang="zh-CN" sz="1400" dirty="0">
                <a:solidFill>
                  <a:srgbClr val="0070C0"/>
                </a:solidFill>
              </a:rPr>
              <a:t>: protecting private data from being inferred from sanitized data or models by users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How</a:t>
            </a:r>
            <a:r>
              <a:rPr lang="en-US" altLang="zh-CN" dirty="0"/>
              <a:t> to protect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pic>
        <p:nvPicPr>
          <p:cNvPr id="6" name="Picture 2" descr="Image result for evil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154" y="2255794"/>
            <a:ext cx="594089" cy="59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579" y="1655477"/>
            <a:ext cx="552160" cy="552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618" y="3479528"/>
            <a:ext cx="959165" cy="9591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100" y="1726056"/>
            <a:ext cx="1105219" cy="1105219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862932" y="2007043"/>
            <a:ext cx="1485900" cy="552450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Access Control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2409825" y="2184492"/>
            <a:ext cx="381000" cy="23485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4384215" y="2184492"/>
            <a:ext cx="381000" cy="23485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5050445" y="2255794"/>
            <a:ext cx="509294" cy="5940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172075" y="2281681"/>
            <a:ext cx="387665" cy="5437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32" y="3393389"/>
            <a:ext cx="1068184" cy="1068184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2287128" y="3632580"/>
            <a:ext cx="1596815" cy="552450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Inference Control</a:t>
            </a:r>
            <a:endParaRPr lang="zh-CN" altLang="en-US" dirty="0"/>
          </a:p>
        </p:txBody>
      </p:sp>
      <p:sp>
        <p:nvSpPr>
          <p:cNvPr id="22" name="右箭头 21"/>
          <p:cNvSpPr/>
          <p:nvPr/>
        </p:nvSpPr>
        <p:spPr>
          <a:xfrm>
            <a:off x="1834022" y="3810029"/>
            <a:ext cx="381000" cy="23485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3950618" y="3810029"/>
            <a:ext cx="381000" cy="23485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5290783" y="3835472"/>
            <a:ext cx="381000" cy="23485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Image result for evil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203" y="3907550"/>
            <a:ext cx="552160" cy="5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02" y="3345332"/>
            <a:ext cx="552160" cy="552160"/>
          </a:xfrm>
          <a:prstGeom prst="rect">
            <a:avLst/>
          </a:prstGeom>
        </p:spPr>
      </p:pic>
      <p:cxnSp>
        <p:nvCxnSpPr>
          <p:cNvPr id="30" name="肘形连接符 29"/>
          <p:cNvCxnSpPr>
            <a:stCxn id="8" idx="2"/>
            <a:endCxn id="20" idx="2"/>
          </p:cNvCxnSpPr>
          <p:nvPr/>
        </p:nvCxnSpPr>
        <p:spPr>
          <a:xfrm rot="5400000">
            <a:off x="3008073" y="2658445"/>
            <a:ext cx="22880" cy="3583377"/>
          </a:xfrm>
          <a:prstGeom prst="bentConnector3">
            <a:avLst>
              <a:gd name="adj1" fmla="val 1099126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2956947" y="4569100"/>
            <a:ext cx="257175" cy="253664"/>
            <a:chOff x="3000375" y="4461573"/>
            <a:chExt cx="257175" cy="253664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3009900" y="4461573"/>
              <a:ext cx="247650" cy="253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3000375" y="4461573"/>
              <a:ext cx="219076" cy="2466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6466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400" i="1" dirty="0"/>
                  <a:t>3D privacy </a:t>
                </a:r>
                <a:r>
                  <a:rPr lang="en-US" altLang="zh-CN" sz="1400" i="1" dirty="0">
                    <a:sym typeface="Wingdings" panose="05000000000000000000" pitchFamily="2" charset="2"/>
                  </a:rPr>
                  <a:t> </a:t>
                </a:r>
                <a:r>
                  <a:rPr lang="en-US" altLang="zh-CN" sz="1400" i="1" dirty="0"/>
                  <a:t>k</a:t>
                </a:r>
                <a:r>
                  <a:rPr lang="en-US" altLang="zh-CN" sz="1400" dirty="0"/>
                  <a:t>-anonymity </a:t>
                </a:r>
              </a:p>
              <a:p>
                <a:pPr lvl="1"/>
                <a:r>
                  <a:rPr lang="en-US" altLang="zh-CN" sz="1050" dirty="0"/>
                  <a:t>identities are considered to be the sensitive values, the knowledge threshold is </a:t>
                </a:r>
                <a14:m>
                  <m:oMath xmlns:m="http://schemas.openxmlformats.org/officeDocument/2006/math"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5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5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=?,</m:t>
                    </m:r>
                    <m:r>
                      <a:rPr lang="en-US" altLang="zh-CN" sz="105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5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=?,</m:t>
                    </m:r>
                    <m:r>
                      <a:rPr lang="en-US" altLang="zh-CN" sz="105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05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=?) </m:t>
                    </m:r>
                  </m:oMath>
                </a14:m>
                <a:r>
                  <a:rPr lang="en-US" altLang="zh-CN" sz="1050" dirty="0"/>
                  <a:t>and the confidence threshold </a:t>
                </a:r>
                <a14:m>
                  <m:oMath xmlns:m="http://schemas.openxmlformats.org/officeDocument/2006/math"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altLang="zh-CN" sz="1050" dirty="0"/>
                  <a:t> for all sensitive values.</a:t>
                </a:r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r>
                  <a:rPr lang="en-US" altLang="zh-CN" sz="1400" dirty="0"/>
                  <a:t>3D privacy </a:t>
                </a:r>
                <a:r>
                  <a:rPr lang="en-US" altLang="zh-CN" sz="1400" dirty="0">
                    <a:sym typeface="Wingdings" panose="05000000000000000000" pitchFamily="2" charset="2"/>
                  </a:rPr>
                  <a:t> (</a:t>
                </a:r>
                <a:r>
                  <a:rPr lang="en-US" altLang="zh-CN" sz="1400" dirty="0" err="1">
                    <a:sym typeface="Wingdings" panose="05000000000000000000" pitchFamily="2" charset="2"/>
                  </a:rPr>
                  <a:t>c,l</a:t>
                </a:r>
                <a:r>
                  <a:rPr lang="en-US" altLang="zh-CN" sz="1400" dirty="0">
                    <a:sym typeface="Wingdings" panose="05000000000000000000" pitchFamily="2" charset="2"/>
                  </a:rPr>
                  <a:t>)-diversity</a:t>
                </a:r>
              </a:p>
              <a:p>
                <a:pPr lvl="1"/>
                <a:r>
                  <a:rPr lang="en-US" altLang="zh-CN" sz="1050" dirty="0"/>
                  <a:t>the knowledge threshold is </a:t>
                </a:r>
                <a14:m>
                  <m:oMath xmlns:m="http://schemas.openxmlformats.org/officeDocument/2006/math"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5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5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=?,</m:t>
                    </m:r>
                    <m:r>
                      <a:rPr lang="en-US" altLang="zh-CN" sz="105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5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=?,</m:t>
                    </m:r>
                    <m:r>
                      <a:rPr lang="en-US" altLang="zh-CN" sz="105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05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=?)</m:t>
                    </m:r>
                  </m:oMath>
                </a14:m>
                <a:r>
                  <a:rPr lang="en-US" altLang="zh-CN" sz="1050" dirty="0"/>
                  <a:t>and the confidence threshold is </a:t>
                </a:r>
                <a14:m>
                  <m:oMath xmlns:m="http://schemas.openxmlformats.org/officeDocument/2006/math">
                    <m:r>
                      <a:rPr lang="en-US" altLang="zh-CN" sz="105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altLang="zh-CN" sz="1050" dirty="0"/>
                  <a:t>, for all sensitive values.</a:t>
                </a:r>
              </a:p>
              <a:p>
                <a:pPr lvl="1"/>
                <a:r>
                  <a:rPr lang="en-US" altLang="zh-CN" sz="1050" dirty="0"/>
                  <a:t>(c, l)-diversity: r</a:t>
                </a:r>
                <a:r>
                  <a:rPr lang="en-US" altLang="zh-CN" sz="1050" baseline="-25000" dirty="0"/>
                  <a:t>1</a:t>
                </a:r>
                <a:r>
                  <a:rPr lang="en-US" altLang="zh-CN" sz="1050" dirty="0"/>
                  <a:t>&lt;c(r</a:t>
                </a:r>
                <a:r>
                  <a:rPr lang="en-US" altLang="zh-CN" sz="1050" baseline="-25000" dirty="0"/>
                  <a:t>l</a:t>
                </a:r>
                <a:r>
                  <a:rPr lang="en-US" altLang="zh-CN" sz="1050" dirty="0"/>
                  <a:t>+r</a:t>
                </a:r>
                <a:r>
                  <a:rPr lang="en-US" altLang="zh-CN" sz="1050" baseline="-25000" dirty="0"/>
                  <a:t>l+1</a:t>
                </a:r>
                <a:r>
                  <a:rPr lang="en-US" altLang="zh-CN" sz="1050" dirty="0"/>
                  <a:t>+…+</a:t>
                </a:r>
                <a:r>
                  <a:rPr lang="en-US" altLang="zh-CN" sz="1050" dirty="0" err="1"/>
                  <a:t>r</a:t>
                </a:r>
                <a:r>
                  <a:rPr lang="en-US" altLang="zh-CN" sz="1050" baseline="-25000" dirty="0" err="1"/>
                  <a:t>m</a:t>
                </a:r>
                <a:r>
                  <a:rPr lang="en-US" altLang="zh-CN" sz="1050" dirty="0"/>
                  <a:t>).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81" t="-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privacy criterion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327942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400" i="1" dirty="0"/>
                  <a:t>3D privacy </a:t>
                </a:r>
                <a:r>
                  <a:rPr lang="en-US" altLang="zh-CN" sz="1400" i="1" dirty="0">
                    <a:sym typeface="Wingdings" panose="05000000000000000000" pitchFamily="2" charset="2"/>
                  </a:rPr>
                  <a:t> </a:t>
                </a:r>
                <a:r>
                  <a:rPr lang="en-US" altLang="zh-CN" sz="1400" i="1" dirty="0"/>
                  <a:t>k</a:t>
                </a:r>
                <a:r>
                  <a:rPr lang="en-US" altLang="zh-CN" sz="1400" dirty="0"/>
                  <a:t>-anonymity </a:t>
                </a:r>
              </a:p>
              <a:p>
                <a:pPr lvl="1"/>
                <a:r>
                  <a:rPr lang="en-US" altLang="zh-CN" sz="1050" dirty="0"/>
                  <a:t>identities are considered to be the sensitive values, the knowledge threshold is </a:t>
                </a:r>
                <a14:m>
                  <m:oMath xmlns:m="http://schemas.openxmlformats.org/officeDocument/2006/math"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05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2, 0) </m:t>
                    </m:r>
                  </m:oMath>
                </a14:m>
                <a:r>
                  <a:rPr lang="en-US" altLang="zh-CN" sz="1050" dirty="0"/>
                  <a:t>and the confidence threshold </a:t>
                </a:r>
                <a14:m>
                  <m:oMath xmlns:m="http://schemas.openxmlformats.org/officeDocument/2006/math"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altLang="zh-CN" sz="1050" dirty="0"/>
                  <a:t> for all sensitive values.</a:t>
                </a:r>
              </a:p>
              <a:p>
                <a:pPr lvl="1"/>
                <a:r>
                  <a:rPr lang="en-US" altLang="zh-CN" sz="1050" dirty="0"/>
                  <a:t>k-anonymity provides privacy protection against any adversarial knowledge about the identities of k − 2 individuals.</a:t>
                </a:r>
              </a:p>
              <a:p>
                <a:endParaRPr lang="en-US" altLang="zh-CN" sz="1400" dirty="0"/>
              </a:p>
              <a:p>
                <a:r>
                  <a:rPr lang="en-US" altLang="zh-CN" sz="1400" dirty="0"/>
                  <a:t>3D privacy </a:t>
                </a:r>
                <a:r>
                  <a:rPr lang="en-US" altLang="zh-CN" sz="1400" dirty="0">
                    <a:sym typeface="Wingdings" panose="05000000000000000000" pitchFamily="2" charset="2"/>
                  </a:rPr>
                  <a:t> (</a:t>
                </a:r>
                <a:r>
                  <a:rPr lang="en-US" altLang="zh-CN" sz="1400" dirty="0" err="1">
                    <a:sym typeface="Wingdings" panose="05000000000000000000" pitchFamily="2" charset="2"/>
                  </a:rPr>
                  <a:t>c,l</a:t>
                </a:r>
                <a:r>
                  <a:rPr lang="en-US" altLang="zh-CN" sz="1400" dirty="0">
                    <a:sym typeface="Wingdings" panose="05000000000000000000" pitchFamily="2" charset="2"/>
                  </a:rPr>
                  <a:t>)-diversity</a:t>
                </a:r>
              </a:p>
              <a:p>
                <a:pPr lvl="1"/>
                <a:r>
                  <a:rPr lang="en-US" altLang="zh-CN" sz="1050" dirty="0"/>
                  <a:t>the knowledge threshold is </a:t>
                </a:r>
                <a14:m>
                  <m:oMath xmlns:m="http://schemas.openxmlformats.org/officeDocument/2006/math"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− 2, 0, 0) </m:t>
                    </m:r>
                  </m:oMath>
                </a14:m>
                <a:r>
                  <a:rPr lang="en-US" altLang="zh-CN" sz="1050" dirty="0"/>
                  <a:t>and the confidence threshold is </a:t>
                </a:r>
                <a14:m>
                  <m:oMath xmlns:m="http://schemas.openxmlformats.org/officeDocument/2006/math"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050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r>
                  <a:rPr lang="en-US" altLang="zh-CN" sz="1050" dirty="0"/>
                  <a:t>, for all sensitive values.</a:t>
                </a:r>
              </a:p>
              <a:p>
                <a:pPr lvl="1"/>
                <a:r>
                  <a:rPr lang="en-US" altLang="zh-CN" sz="1050" dirty="0"/>
                  <a:t>(c, l)-diversity: r</a:t>
                </a:r>
                <a:r>
                  <a:rPr lang="en-US" altLang="zh-CN" sz="1050" baseline="-25000" dirty="0"/>
                  <a:t>1</a:t>
                </a:r>
                <a:r>
                  <a:rPr lang="en-US" altLang="zh-CN" sz="1050" dirty="0"/>
                  <a:t>&lt;c(r</a:t>
                </a:r>
                <a:r>
                  <a:rPr lang="en-US" altLang="zh-CN" sz="1050" baseline="-25000" dirty="0"/>
                  <a:t>l</a:t>
                </a:r>
                <a:r>
                  <a:rPr lang="en-US" altLang="zh-CN" sz="1050" dirty="0"/>
                  <a:t>+r</a:t>
                </a:r>
                <a:r>
                  <a:rPr lang="en-US" altLang="zh-CN" sz="1050" baseline="-25000" dirty="0"/>
                  <a:t>l+1</a:t>
                </a:r>
                <a:r>
                  <a:rPr lang="en-US" altLang="zh-CN" sz="1050" dirty="0"/>
                  <a:t>+…+</a:t>
                </a:r>
                <a:r>
                  <a:rPr lang="en-US" altLang="zh-CN" sz="1050" dirty="0" err="1"/>
                  <a:t>r</a:t>
                </a:r>
                <a:r>
                  <a:rPr lang="en-US" altLang="zh-CN" sz="1050" baseline="-25000" dirty="0" err="1"/>
                  <a:t>m</a:t>
                </a:r>
                <a:r>
                  <a:rPr lang="en-US" altLang="zh-CN" sz="1050" dirty="0"/>
                  <a:t>). The recursive (c, l)-diversity guards against all adversaries who possess at most  l− 2 statements of the form “Bob does not have heart disease”</a:t>
                </a:r>
              </a:p>
              <a:p>
                <a:endParaRPr lang="en-US" altLang="zh-CN" sz="14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81" t="-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privacy criterion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60223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dirty="0"/>
                  <a:t>Privacy breach: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20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h𝑎𝑠</m:t>
                            </m:r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200" i="1" dirty="0" err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r>
                              <a:rPr lang="en-US" altLang="zh-CN" sz="1200" i="1" dirty="0" err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sz="1200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12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 dirty="0" err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120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zh-CN" sz="1200" dirty="0"/>
                  <a:t>is generally computed based on the random world assumption.</a:t>
                </a:r>
              </a:p>
              <a:p>
                <a:pPr lvl="1"/>
                <a:r>
                  <a:rPr lang="en-US" altLang="zh-CN" sz="1000" dirty="0"/>
                  <a:t>Given a release candidate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000" dirty="0"/>
                  <a:t>, each possible original data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1000" dirty="0"/>
                  <a:t> that can produce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000" dirty="0"/>
                  <a:t> by applying the sanitization mechanism to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1000" dirty="0"/>
                  <a:t> is called a possible world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1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000" dirty="0"/>
                  <a:t>, and each possible world is equally likely.</a:t>
                </a:r>
              </a:p>
              <a:p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en-US" altLang="zh-CN" sz="1200" dirty="0"/>
              </a:p>
              <a:p>
                <a:r>
                  <a:rPr lang="en-US" altLang="zh-CN" sz="1200" dirty="0"/>
                  <a:t>Compute max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𝑃𝑟</m:t>
                    </m:r>
                  </m:oMath>
                </a14:m>
                <a:r>
                  <a:rPr lang="en-US" altLang="zh-CN" sz="1200" dirty="0"/>
                  <a:t>: analyze the necessary conditions of the maximum, dynamic programming.</a:t>
                </a:r>
              </a:p>
              <a:p>
                <a:endParaRPr lang="zh-CN" altLang="en-US" sz="12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81" t="-1679" r="-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 of Breach Probabilities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122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68" y="2401861"/>
            <a:ext cx="3424154" cy="5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080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dirty="0"/>
              <a:t>Adversaries may possess </a:t>
            </a:r>
            <a:r>
              <a:rPr lang="en-US" altLang="zh-CN" sz="1400" b="1" dirty="0"/>
              <a:t>probabilistic knowledge </a:t>
            </a:r>
            <a:r>
              <a:rPr lang="en-US" altLang="zh-CN" sz="1400" dirty="0"/>
              <a:t>about parts of the domain.</a:t>
            </a:r>
          </a:p>
          <a:p>
            <a:endParaRPr lang="en-US" altLang="zh-CN" sz="1400" dirty="0"/>
          </a:p>
          <a:p>
            <a:r>
              <a:rPr lang="en-US" altLang="zh-CN" sz="1400" dirty="0"/>
              <a:t>The adversary’s background knowledge is captured in terms of the prior probability, and additional information due to the access to </a:t>
            </a:r>
            <a:r>
              <a:rPr lang="en-US" altLang="zh-CN" sz="1400" i="1" dirty="0"/>
              <a:t>D* </a:t>
            </a:r>
            <a:r>
              <a:rPr lang="en-US" altLang="zh-CN" sz="1400" dirty="0"/>
              <a:t>represented by the posterior probability.</a:t>
            </a:r>
          </a:p>
          <a:p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Probabilistic Background Knowledge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152247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/>
                  <a:t>be an algorithm that takes as input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altLang="zh-CN" sz="1400" dirty="0"/>
                  <a:t> and outputs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CN" sz="1400" dirty="0"/>
                  <a:t>.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1400" dirty="0"/>
                  <a:t> is said to allow an </a:t>
                </a:r>
              </a:p>
              <a:p>
                <a:pPr lvl="1"/>
                <a:r>
                  <a:rPr lang="en-US" altLang="zh-CN" sz="1200" b="1" dirty="0"/>
                  <a:t>upward </a:t>
                </a:r>
                <a:r>
                  <a:rPr lang="el-GR" altLang="zh-CN" sz="1200" b="1" dirty="0"/>
                  <a:t>(α,β)-</a:t>
                </a:r>
                <a:r>
                  <a:rPr lang="en-US" altLang="zh-CN" sz="1200" b="1" dirty="0"/>
                  <a:t>privacy breach </a:t>
                </a:r>
                <a:r>
                  <a:rPr lang="en-US" altLang="zh-CN" sz="1200" dirty="0"/>
                  <a:t>with respect to a predicate 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sz="1200" dirty="0"/>
                  <a:t> if for some probability distribution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200" dirty="0"/>
                  <a:t>,</a:t>
                </a:r>
              </a:p>
              <a:p>
                <a:pPr lvl="1"/>
                <a:endParaRPr lang="en-US" altLang="zh-CN" sz="1200" dirty="0"/>
              </a:p>
              <a:p>
                <a:pPr lvl="1"/>
                <a:endParaRPr lang="en-US" altLang="zh-CN" sz="1200" dirty="0"/>
              </a:p>
              <a:p>
                <a:pPr lvl="1"/>
                <a:r>
                  <a:rPr lang="en-US" altLang="zh-CN" sz="1200" b="1" dirty="0"/>
                  <a:t>downward </a:t>
                </a:r>
                <a:r>
                  <a:rPr lang="el-GR" altLang="zh-CN" sz="1200" b="1" dirty="0"/>
                  <a:t>(α,β)-</a:t>
                </a:r>
                <a:r>
                  <a:rPr lang="en-US" altLang="zh-CN" sz="1200" b="1" dirty="0"/>
                  <a:t>privacy breach </a:t>
                </a:r>
                <a:r>
                  <a:rPr lang="en-US" altLang="zh-CN" sz="1200" dirty="0"/>
                  <a:t>with respect to a predicate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sz="1200" dirty="0"/>
                  <a:t> if for some probability distribution 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200" dirty="0"/>
                  <a:t>,</a:t>
                </a:r>
              </a:p>
              <a:p>
                <a:pPr lvl="1"/>
                <a:endParaRPr lang="en-US" altLang="zh-CN" sz="1200" dirty="0"/>
              </a:p>
              <a:p>
                <a:pPr lvl="1"/>
                <a:endParaRPr lang="en-US" altLang="zh-CN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1200" dirty="0"/>
                  <a:t> is said to satisfy </a:t>
                </a:r>
                <a:r>
                  <a:rPr lang="el-GR" altLang="zh-CN" sz="1200" b="1" dirty="0"/>
                  <a:t>(α,β)-</a:t>
                </a:r>
                <a:r>
                  <a:rPr lang="en-US" altLang="zh-CN" sz="1200" b="1" dirty="0"/>
                  <a:t>privacy </a:t>
                </a:r>
                <a:r>
                  <a:rPr lang="en-US" altLang="zh-CN" sz="1200" dirty="0"/>
                  <a:t>if it does not allow any </a:t>
                </a:r>
                <a:r>
                  <a:rPr lang="el-GR" altLang="zh-CN" sz="1200" dirty="0"/>
                  <a:t>(α,β)-</a:t>
                </a:r>
                <a:r>
                  <a:rPr lang="en-US" altLang="zh-CN" sz="1200" dirty="0"/>
                  <a:t>privacy breach for any predicate </a:t>
                </a:r>
                <a14:m>
                  <m:oMath xmlns:m="http://schemas.openxmlformats.org/officeDocument/2006/math">
                    <m:r>
                      <a:rPr lang="en-US" altLang="zh-CN" sz="120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sz="1200" dirty="0"/>
                  <a:t>.</a:t>
                </a:r>
              </a:p>
              <a:p>
                <a:pPr lvl="1"/>
                <a:endParaRPr lang="zh-CN" altLang="en-US" sz="12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81" t="-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zh-CN" dirty="0"/>
              <a:t>(</a:t>
            </a:r>
            <a:r>
              <a:rPr lang="el-GR" altLang="zh-CN" i="1" dirty="0"/>
              <a:t>α,β</a:t>
            </a:r>
            <a:r>
              <a:rPr lang="el-GR" altLang="zh-CN" dirty="0"/>
              <a:t>)-</a:t>
            </a:r>
            <a:r>
              <a:rPr lang="en-US" altLang="zh-CN" dirty="0"/>
              <a:t>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124</a:t>
            </a:fld>
            <a:endParaRPr lang="e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62" y="2371811"/>
            <a:ext cx="5136204" cy="3527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08" y="3267365"/>
            <a:ext cx="5102158" cy="38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12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Positive Disclosure</a:t>
            </a:r>
            <a:r>
              <a:rPr lang="en-US" altLang="zh-CN" dirty="0"/>
              <a:t>: Publishing the table T ⋆ that was derived from T results in a positive disclosure if the adversary can </a:t>
            </a:r>
            <a:r>
              <a:rPr lang="en-US" altLang="zh-CN" b="1" dirty="0"/>
              <a:t>correctly identify </a:t>
            </a:r>
            <a:r>
              <a:rPr lang="en-US" altLang="zh-CN" dirty="0"/>
              <a:t>the value of a sensitive  attribute with high probability</a:t>
            </a:r>
          </a:p>
          <a:p>
            <a:endParaRPr lang="en-US" altLang="zh-CN" dirty="0"/>
          </a:p>
          <a:p>
            <a:r>
              <a:rPr lang="en-US" altLang="zh-CN" b="1" dirty="0"/>
              <a:t>Negative disclosure</a:t>
            </a:r>
            <a:r>
              <a:rPr lang="en-US" altLang="zh-CN" dirty="0"/>
              <a:t>: Publishing the table T ⋆ that was derived from T results in a negative disclosure if the adversary can </a:t>
            </a:r>
            <a:r>
              <a:rPr lang="en-US" altLang="zh-CN" b="1" dirty="0"/>
              <a:t>correctly eliminate</a:t>
            </a:r>
            <a:r>
              <a:rPr lang="en-US" altLang="zh-CN" dirty="0"/>
              <a:t> some possible values of the sensitive attribute with high probability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Positive &amp; Negative Disclosure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61549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400" dirty="0"/>
                  <a:t>Unlike previous privacy criteria which define whether or not a release candidate is safe, </a:t>
                </a:r>
                <a:r>
                  <a:rPr lang="en-US" altLang="zh-CN" sz="1400" b="1" dirty="0"/>
                  <a:t>(α,β)-privacy defines whether an anonymization algorithm is safe</a:t>
                </a:r>
                <a:r>
                  <a:rPr lang="en-US" altLang="zh-CN" sz="1400" dirty="0"/>
                  <a:t>.</a:t>
                </a:r>
              </a:p>
              <a:p>
                <a:endParaRPr lang="en-US" altLang="zh-CN" sz="1400" dirty="0"/>
              </a:p>
              <a:p>
                <a:r>
                  <a:rPr lang="en-US" altLang="zh-CN" sz="1400" dirty="0"/>
                  <a:t>(α,β)-privacy </a:t>
                </a:r>
                <a:r>
                  <a:rPr lang="en-US" altLang="zh-CN" sz="1400" b="1" dirty="0"/>
                  <a:t>considers all possible inputs </a:t>
                </a:r>
                <a:r>
                  <a:rPr lang="en-US" altLang="zh-CN" sz="1400" dirty="0"/>
                  <a:t>(no matter what the data publisher’s original data set is) and </a:t>
                </a:r>
                <a:r>
                  <a:rPr lang="en-US" altLang="zh-CN" sz="1400" b="1" dirty="0"/>
                  <a:t>all possible outputs </a:t>
                </a:r>
                <a:r>
                  <a:rPr lang="en-US" altLang="zh-CN" sz="1400" dirty="0"/>
                  <a:t>(no matter what release candidate is actually published) of an anonymization algorithm.</a:t>
                </a:r>
              </a:p>
              <a:p>
                <a:endParaRPr lang="en-US" altLang="zh-CN" sz="1400" dirty="0"/>
              </a:p>
              <a:p>
                <a:r>
                  <a:rPr lang="en-US" altLang="zh-CN" sz="1400" dirty="0"/>
                  <a:t>Difficulty: There are far too many possible properties to check them all; we do not know the prior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1400" dirty="0"/>
                  <a:t>.</a:t>
                </a:r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81" t="-933" r="-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zh-CN" dirty="0"/>
              <a:t>(</a:t>
            </a:r>
            <a:r>
              <a:rPr lang="el-GR" altLang="zh-CN" i="1" dirty="0"/>
              <a:t>α,β</a:t>
            </a:r>
            <a:r>
              <a:rPr lang="el-GR" altLang="zh-CN" dirty="0"/>
              <a:t>)-</a:t>
            </a:r>
            <a:r>
              <a:rPr lang="en-US" altLang="zh-CN" dirty="0"/>
              <a:t>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651169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7651" y="1240971"/>
                <a:ext cx="5662199" cy="3269117"/>
              </a:xfrm>
            </p:spPr>
            <p:txBody>
              <a:bodyPr/>
              <a:lstStyle/>
              <a:p>
                <a:r>
                  <a:rPr lang="en-US" altLang="zh-CN" sz="1200" dirty="0"/>
                  <a:t>Idea: compare the operator’s transitional probabilities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200" dirty="0"/>
                  <a:t>for the same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200" dirty="0"/>
                  <a:t>but different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200" dirty="0"/>
                  <a:t>. Intuitively, if all of the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200" dirty="0"/>
                  <a:t>-values are reasonably likely to be mapped into a given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1200" dirty="0"/>
                  <a:t>, then revealing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200" dirty="0"/>
                  <a:t>does not tell too much about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200" dirty="0"/>
                  <a:t>.</a:t>
                </a:r>
              </a:p>
              <a:p>
                <a:r>
                  <a:rPr lang="en-US" altLang="zh-CN" sz="1200" dirty="0"/>
                  <a:t>The necessary and sufficient conditions for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1200" i="1" dirty="0"/>
                  <a:t> </a:t>
                </a:r>
                <a:r>
                  <a:rPr lang="en-US" altLang="zh-CN" sz="1200" dirty="0"/>
                  <a:t>to satisfy (α,β)-privacy </a:t>
                </a:r>
                <a:r>
                  <a:rPr lang="en-US" altLang="zh-CN" sz="1200" i="1" dirty="0"/>
                  <a:t>for any prior distribution and any property φ </a:t>
                </a:r>
                <a:endParaRPr lang="en-US" altLang="zh-CN" sz="1200" dirty="0"/>
              </a:p>
              <a:p>
                <a:pPr lvl="1"/>
                <a:r>
                  <a:rPr lang="en-US" altLang="zh-CN" sz="1100" b="1" dirty="0"/>
                  <a:t> </a:t>
                </a:r>
                <a:r>
                  <a:rPr lang="el-GR" altLang="zh-CN" sz="1100" b="1" i="1" dirty="0"/>
                  <a:t>γ-</a:t>
                </a:r>
                <a:r>
                  <a:rPr lang="en-US" altLang="zh-CN" sz="1100" b="1" i="1" dirty="0"/>
                  <a:t>amplifying:</a:t>
                </a:r>
              </a:p>
              <a:p>
                <a:pPr lvl="1"/>
                <a:endParaRPr lang="en-US" altLang="zh-CN" sz="1100" b="1" i="1" dirty="0"/>
              </a:p>
              <a:p>
                <a:pPr lvl="1"/>
                <a:endParaRPr lang="en-US" altLang="zh-CN" sz="1100" b="1" i="1" dirty="0"/>
              </a:p>
              <a:p>
                <a:pPr lvl="1"/>
                <a:endParaRPr lang="en-US" altLang="zh-CN" sz="1100" b="1" i="1" dirty="0"/>
              </a:p>
              <a:p>
                <a:pPr lvl="1"/>
                <a:r>
                  <a:rPr lang="en-US" altLang="zh-CN" sz="1100" i="1" dirty="0"/>
                  <a:t>Let R be an algorithm that is γ-amplifying. R does not permit an (α,β)-privacy breach for any adversarial prior distribution if and only if</a:t>
                </a:r>
              </a:p>
              <a:p>
                <a:endParaRPr lang="zh-CN" altLang="en-US" sz="12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7651" y="1240971"/>
                <a:ext cx="5662199" cy="3269117"/>
              </a:xfrm>
              <a:blipFill>
                <a:blip r:embed="rId2"/>
                <a:stretch>
                  <a:fillRect l="-1399" t="-1679" r="-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zh-CN" dirty="0"/>
              <a:t>(</a:t>
            </a:r>
            <a:r>
              <a:rPr lang="el-GR" altLang="zh-CN" i="1" dirty="0"/>
              <a:t>α,β</a:t>
            </a:r>
            <a:r>
              <a:rPr lang="el-GR" altLang="zh-CN" dirty="0"/>
              <a:t>)-</a:t>
            </a:r>
            <a:r>
              <a:rPr lang="en-US" altLang="zh-CN" dirty="0"/>
              <a:t>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127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5" b="11545"/>
          <a:stretch/>
        </p:blipFill>
        <p:spPr>
          <a:xfrm>
            <a:off x="1663446" y="2875529"/>
            <a:ext cx="3850608" cy="5985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78" y="3988440"/>
            <a:ext cx="1181972" cy="6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168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(</a:t>
                </a:r>
                <a:r>
                  <a:rPr lang="en-US" altLang="zh-CN" sz="1400" i="1" dirty="0">
                    <a:solidFill>
                      <a:schemeClr val="tx2">
                        <a:lumMod val="10000"/>
                      </a:schemeClr>
                    </a:solidFill>
                  </a:rPr>
                  <a:t>α,β</a:t>
                </a:r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) condition </a:t>
                </a:r>
                <a:r>
                  <a:rPr lang="en-US" altLang="zh-CN" sz="1400" b="1" dirty="0">
                    <a:solidFill>
                      <a:schemeClr val="tx2">
                        <a:lumMod val="10000"/>
                      </a:schemeClr>
                    </a:solidFill>
                  </a:rPr>
                  <a:t>does not limit the information known to the adversary</a:t>
                </a:r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 as it considers every possible adversarial prior belief. </a:t>
                </a:r>
              </a:p>
              <a:p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If </a:t>
                </a:r>
                <a:r>
                  <a:rPr lang="en-US" altLang="zh-CN" sz="1400" i="1" dirty="0">
                    <a:solidFill>
                      <a:schemeClr val="tx2">
                        <a:lumMod val="10000"/>
                      </a:schemeClr>
                    </a:solidFill>
                  </a:rPr>
                  <a:t>R </a:t>
                </a:r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deterministically maps two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 to two distinct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, its amplification is ?</a:t>
                </a:r>
              </a:p>
              <a:p>
                <a:endParaRPr lang="en-US" altLang="zh-CN" sz="140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endParaRPr lang="en-US" altLang="zh-CN" sz="140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endParaRPr lang="en-US" altLang="zh-CN" sz="140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endParaRPr lang="zh-CN" altLang="en-US" sz="140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81" t="-933" r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zh-CN" dirty="0"/>
              <a:t>(</a:t>
            </a:r>
            <a:r>
              <a:rPr lang="el-GR" altLang="zh-CN" i="1" dirty="0"/>
              <a:t>α,β</a:t>
            </a:r>
            <a:r>
              <a:rPr lang="el-GR" altLang="zh-CN" dirty="0"/>
              <a:t>)-</a:t>
            </a:r>
            <a:r>
              <a:rPr lang="en-US" altLang="zh-CN" dirty="0"/>
              <a:t>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128</a:t>
            </a:fld>
            <a:endParaRPr lang="e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01"/>
          <a:stretch/>
        </p:blipFill>
        <p:spPr>
          <a:xfrm>
            <a:off x="1843715" y="2708602"/>
            <a:ext cx="1540835" cy="6644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28980" y="2886932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?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116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(</a:t>
                </a:r>
                <a:r>
                  <a:rPr lang="en-US" altLang="zh-CN" sz="1400" i="1" dirty="0">
                    <a:solidFill>
                      <a:schemeClr val="tx2">
                        <a:lumMod val="10000"/>
                      </a:schemeClr>
                    </a:solidFill>
                  </a:rPr>
                  <a:t>α,β</a:t>
                </a:r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) condition </a:t>
                </a:r>
                <a:r>
                  <a:rPr lang="en-US" altLang="zh-CN" sz="1400" b="1" dirty="0">
                    <a:solidFill>
                      <a:schemeClr val="tx2">
                        <a:lumMod val="10000"/>
                      </a:schemeClr>
                    </a:solidFill>
                  </a:rPr>
                  <a:t>does not limit the information known to the adversary</a:t>
                </a:r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 as it considers every possible adversarial prior belief. </a:t>
                </a:r>
              </a:p>
              <a:p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If </a:t>
                </a:r>
                <a:r>
                  <a:rPr lang="en-US" altLang="zh-CN" sz="1400" i="1" dirty="0">
                    <a:solidFill>
                      <a:schemeClr val="tx2">
                        <a:lumMod val="10000"/>
                      </a:schemeClr>
                    </a:solidFill>
                  </a:rPr>
                  <a:t>R </a:t>
                </a:r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deterministically maps two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 to two distinct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, its amplification is ?</a:t>
                </a:r>
              </a:p>
              <a:p>
                <a:endParaRPr lang="en-US" altLang="zh-CN" sz="140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endParaRPr lang="en-US" altLang="zh-CN" sz="140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endParaRPr lang="en-US" altLang="zh-CN" sz="140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No deterministic algorithm (e.g.,  generalization schemes) can satisfy (</a:t>
                </a:r>
                <a:r>
                  <a:rPr lang="en-US" altLang="zh-CN" sz="1400" i="1" dirty="0">
                    <a:solidFill>
                      <a:schemeClr val="tx2">
                        <a:lumMod val="10000"/>
                      </a:schemeClr>
                    </a:solidFill>
                  </a:rPr>
                  <a:t>α,β</a:t>
                </a:r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)-privacy, unless </a:t>
                </a:r>
                <a:r>
                  <a:rPr lang="en-US" altLang="zh-CN" sz="1400" i="1" dirty="0">
                    <a:solidFill>
                      <a:schemeClr val="tx2">
                        <a:lumMod val="10000"/>
                      </a:schemeClr>
                    </a:solidFill>
                  </a:rPr>
                  <a:t>R </a:t>
                </a:r>
                <a:r>
                  <a:rPr lang="en-US" altLang="zh-CN" sz="1400" dirty="0">
                    <a:solidFill>
                      <a:schemeClr val="tx2">
                        <a:lumMod val="10000"/>
                      </a:schemeClr>
                    </a:solidFill>
                  </a:rPr>
                  <a:t>maps all the inputs to the same output. </a:t>
                </a:r>
              </a:p>
              <a:p>
                <a:endParaRPr lang="zh-CN" altLang="en-US" sz="1400" dirty="0">
                  <a:solidFill>
                    <a:schemeClr val="tx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81" t="-933" r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zh-CN" dirty="0"/>
              <a:t>(</a:t>
            </a:r>
            <a:r>
              <a:rPr lang="el-GR" altLang="zh-CN" i="1" dirty="0"/>
              <a:t>α,β</a:t>
            </a:r>
            <a:r>
              <a:rPr lang="el-GR" altLang="zh-CN" dirty="0"/>
              <a:t>)-</a:t>
            </a:r>
            <a:r>
              <a:rPr lang="en-US" altLang="zh-CN" dirty="0"/>
              <a:t>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129</a:t>
            </a:fld>
            <a:endParaRPr lang="e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15" y="2708602"/>
            <a:ext cx="3170530" cy="6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0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079999"/>
            <a:ext cx="5765594" cy="3269117"/>
          </a:xfrm>
        </p:spPr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</a:rPr>
              <a:t>不给</a:t>
            </a:r>
            <a:r>
              <a:rPr lang="en-US" altLang="zh-CN" b="1" dirty="0">
                <a:solidFill>
                  <a:srgbClr val="0070C0"/>
                </a:solidFill>
              </a:rPr>
              <a:t>/</a:t>
            </a:r>
            <a:r>
              <a:rPr lang="zh-CN" altLang="en-US" b="1" dirty="0">
                <a:solidFill>
                  <a:srgbClr val="0070C0"/>
                </a:solidFill>
              </a:rPr>
              <a:t>部分不给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en-US" altLang="zh-CN" b="1" dirty="0"/>
              <a:t>Suppress</a:t>
            </a:r>
          </a:p>
          <a:p>
            <a:pPr lvl="1"/>
            <a:r>
              <a:rPr lang="en-US" altLang="zh-CN" b="1" dirty="0"/>
              <a:t>Break linkage</a:t>
            </a:r>
            <a:endParaRPr lang="en-US" altLang="zh-CN" dirty="0"/>
          </a:p>
          <a:p>
            <a:pPr lvl="1"/>
            <a:r>
              <a:rPr lang="en-US" altLang="zh-CN" b="1" dirty="0"/>
              <a:t>Monitor the queries</a:t>
            </a:r>
            <a:r>
              <a:rPr lang="en-US" altLang="zh-CN" dirty="0"/>
              <a:t>: query restriction/auditing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Inference Control Methods</a:t>
            </a:r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205970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7651" y="1240971"/>
                <a:ext cx="5401849" cy="3269117"/>
              </a:xfrm>
            </p:spPr>
            <p:txBody>
              <a:bodyPr/>
              <a:lstStyle/>
              <a:p>
                <a:r>
                  <a:rPr lang="en-US" altLang="zh-CN" sz="1200" dirty="0"/>
                  <a:t>Suppose that private information x is a number between 0 and 1000. This number is chosen as a random variable X such that 0 is 1%-likely whereas any non-zero is only about 0.1%-likely.</a:t>
                </a:r>
              </a:p>
              <a:p>
                <a:r>
                  <a:rPr lang="en-US" altLang="zh-CN" sz="1200" dirty="0"/>
                  <a:t>Suppose we want to randomize such a number by replacing it with a new random number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dirty="0"/>
                  <a:t> that retains some information about the original number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200" dirty="0"/>
                  <a:t>. Here are three possible ways to do it: </a:t>
                </a:r>
              </a:p>
              <a:p>
                <a:pPr lvl="1"/>
                <a:r>
                  <a:rPr lang="en-US" altLang="zh-CN" sz="1000" dirty="0"/>
                  <a:t>1. Given </a:t>
                </a:r>
                <a14:m>
                  <m:oMath xmlns:m="http://schemas.openxmlformats.org/officeDocument/2006/math">
                    <m:r>
                      <a:rPr lang="en-US" altLang="zh-CN" sz="1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0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altLang="zh-CN" sz="1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sz="1000" dirty="0"/>
                  <a:t> be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000" dirty="0"/>
                  <a:t> with 20% probability, and some other number (chosen uniformly at random) with 80% probability. </a:t>
                </a:r>
              </a:p>
              <a:p>
                <a:pPr lvl="1"/>
                <a:r>
                  <a:rPr lang="en-US" altLang="zh-CN" sz="1000" dirty="0"/>
                  <a:t>2. Given </a:t>
                </a:r>
                <a14:m>
                  <m:oMath xmlns:m="http://schemas.openxmlformats.org/officeDocument/2006/math">
                    <m:r>
                      <a:rPr lang="en-US" altLang="zh-CN" sz="1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0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1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sz="1000" dirty="0"/>
                  <a:t> be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sz="1000" i="1" dirty="0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  <m:t> 1001</m:t>
                        </m:r>
                      </m:e>
                    </m:d>
                  </m:oMath>
                </a14:m>
                <a:r>
                  <a:rPr lang="en-US" altLang="zh-CN" sz="1000" dirty="0"/>
                  <a:t>, where </a:t>
                </a:r>
                <a14:m>
                  <m:oMath xmlns:m="http://schemas.openxmlformats.org/officeDocument/2006/math">
                    <m:r>
                      <a:rPr lang="zh-CN" altLang="en-US" sz="10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000" dirty="0"/>
                  <a:t>is chosen uniformly at random in{-100, …, 100}. </a:t>
                </a:r>
              </a:p>
              <a:p>
                <a:pPr lvl="1"/>
                <a:r>
                  <a:rPr lang="en-US" altLang="zh-CN" sz="1000" dirty="0"/>
                  <a:t>3. Given </a:t>
                </a:r>
                <a14:m>
                  <m:oMath xmlns:m="http://schemas.openxmlformats.org/officeDocument/2006/math">
                    <m:r>
                      <a:rPr lang="en-US" altLang="zh-CN" sz="1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0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altLang="zh-CN" sz="1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sz="1000" dirty="0"/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000" i="1" dirty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1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sz="1000" dirty="0"/>
                  <a:t> with 50% probability, and a uniformly random number otherwise.</a:t>
                </a:r>
              </a:p>
              <a:p>
                <a:pPr lvl="1"/>
                <a:r>
                  <a:rPr lang="en-US" altLang="zh-CN" sz="1000" dirty="0"/>
                  <a:t>Compute prior and posterior probabilities of two properties of 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000" dirty="0"/>
                  <a:t>: 1) X=0; 2)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{200,…,800}</m:t>
                    </m:r>
                  </m:oMath>
                </a14:m>
                <a:r>
                  <a:rPr lang="en-US" altLang="zh-CN" sz="1000" dirty="0"/>
                  <a:t> . Do they satisfy the amplification condition?</a:t>
                </a:r>
                <a:endParaRPr lang="zh-CN" altLang="en-US" sz="10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7651" y="1240971"/>
                <a:ext cx="5401849" cy="3269117"/>
              </a:xfrm>
              <a:blipFill>
                <a:blip r:embed="rId2"/>
                <a:stretch>
                  <a:fillRect l="-1467" t="-1679" r="-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025108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dirty="0"/>
              <a:t>The differential privacy criterion, proposed by </a:t>
            </a:r>
            <a:r>
              <a:rPr lang="en-US" altLang="zh-CN" sz="1400" dirty="0" err="1"/>
              <a:t>Dwork</a:t>
            </a:r>
            <a:r>
              <a:rPr lang="en-US" altLang="zh-CN" sz="1400" dirty="0"/>
              <a:t> (2006), is designed to guarantee the privacy of individuals.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Similar to (</a:t>
            </a:r>
            <a:r>
              <a:rPr lang="en-US" altLang="zh-CN" sz="1400" i="1" dirty="0"/>
              <a:t>α,β</a:t>
            </a:r>
            <a:r>
              <a:rPr lang="en-US" altLang="zh-CN" sz="1400" dirty="0"/>
              <a:t>)-privacy, differential privacy defines whether or not </a:t>
            </a:r>
            <a:r>
              <a:rPr lang="en-US" altLang="zh-CN" sz="1400" b="1" dirty="0"/>
              <a:t>an anonymization algorithm is safe over all possible inputs and outputs.</a:t>
            </a:r>
            <a:endParaRPr lang="zh-CN" altLang="en-US" sz="1400" b="1" dirty="0"/>
          </a:p>
          <a:p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Differential 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131</a:t>
            </a:fld>
            <a:endParaRPr lang="en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8" b="12919"/>
          <a:stretch/>
        </p:blipFill>
        <p:spPr bwMode="auto">
          <a:xfrm>
            <a:off x="2393949" y="1879677"/>
            <a:ext cx="3346451" cy="184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5524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101269"/>
            <a:ext cx="5439929" cy="3269117"/>
          </a:xfrm>
        </p:spPr>
        <p:txBody>
          <a:bodyPr/>
          <a:lstStyle/>
          <a:p>
            <a:r>
              <a:rPr lang="en-US" altLang="zh-CN" sz="1200" dirty="0"/>
              <a:t>Even if the participant removed her data from the data set, no outputs (and thus consequences of outputs) would become significantly more or less likely.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Semantically, ε-differential privacy is stronger than (α,β)-privacy, since the latter only considers adversarial knowledge about a single individual, but the former considers adversarial knowledge about all individuals in the table. </a:t>
            </a:r>
          </a:p>
          <a:p>
            <a:r>
              <a:rPr lang="en-US" altLang="zh-CN" sz="1200" dirty="0"/>
              <a:t>However, by adding adversarial knowledge of exact information about “all but one” individuals in the table, we showed that the variant (α, εα)-individual privacy (for all α) is equivalent to ε-differential privacy.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Differential 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132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80" y="1844324"/>
            <a:ext cx="5346700" cy="9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571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Some data is so secret that an individual may not want </a:t>
            </a:r>
            <a:r>
              <a:rPr lang="en-US" altLang="zh-CN" sz="1400" i="1" dirty="0">
                <a:solidFill>
                  <a:schemeClr val="tx1">
                    <a:lumMod val="50000"/>
                  </a:schemeClr>
                </a:solidFill>
              </a:rPr>
              <a:t>any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information to be disclosed. Such a stringent privacy requirement is termed </a:t>
            </a:r>
            <a:r>
              <a:rPr lang="en-US" altLang="zh-CN" sz="1400" b="1" i="1" dirty="0">
                <a:solidFill>
                  <a:schemeClr val="tx1">
                    <a:lumMod val="50000"/>
                  </a:schemeClr>
                </a:solidFill>
              </a:rPr>
              <a:t>perfect privacy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and is equivalent to Shannon’s notion of perfect secrecy.</a:t>
            </a:r>
          </a:p>
          <a:p>
            <a:endParaRPr lang="en-US" altLang="zh-CN" sz="1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Publishing a view of a relational table </a:t>
            </a:r>
            <a:r>
              <a:rPr lang="en-US" altLang="zh-CN" sz="1400" i="1" dirty="0">
                <a:solidFill>
                  <a:schemeClr val="tx1">
                    <a:lumMod val="50000"/>
                  </a:schemeClr>
                </a:solidFill>
              </a:rPr>
              <a:t>T 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violates perfect privacy if belief about the answer to the secret query </a:t>
            </a:r>
            <a:r>
              <a:rPr lang="en-US" altLang="zh-CN" sz="1400" b="1" dirty="0">
                <a:solidFill>
                  <a:schemeClr val="tx1">
                    <a:lumMod val="50000"/>
                  </a:schemeClr>
                </a:solidFill>
              </a:rPr>
              <a:t>changes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</a:rPr>
              <a:t> after seeing the published view.</a:t>
            </a:r>
          </a:p>
          <a:p>
            <a:endParaRPr lang="zh-CN" alt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Perfect 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133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00" y="3440881"/>
            <a:ext cx="5326150" cy="497388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694132" y="3458229"/>
            <a:ext cx="338094" cy="49738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/>
              <a:ea typeface="Constantia"/>
              <a:cs typeface="Constantia"/>
              <a:sym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7338294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dirty="0"/>
              <a:t>“Which privacy definition should be used for a specific application?” </a:t>
            </a:r>
          </a:p>
          <a:p>
            <a:endParaRPr lang="en-US" altLang="zh-CN" sz="1400" dirty="0"/>
          </a:p>
          <a:p>
            <a:r>
              <a:rPr lang="en-US" altLang="zh-CN" sz="1400" dirty="0"/>
              <a:t>Unfortunately, there is neither a mandate on how to define privacy for a new application, nor a clear technique to compare the various privacy definitions prevalent in the literature. </a:t>
            </a:r>
          </a:p>
          <a:p>
            <a:endParaRPr lang="en-US" altLang="zh-CN" sz="1400" dirty="0"/>
          </a:p>
          <a:p>
            <a:r>
              <a:rPr lang="en-US" altLang="zh-CN" sz="1400" dirty="0"/>
              <a:t>The problem can be solved if all privacy definitions can be expressed under one common framework.</a:t>
            </a:r>
          </a:p>
          <a:p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Discussion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231998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How Much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135</a:t>
            </a:fld>
            <a:endParaRPr lang="en" dirty="0"/>
          </a:p>
        </p:txBody>
      </p:sp>
      <p:sp>
        <p:nvSpPr>
          <p:cNvPr id="5" name="文本框 4"/>
          <p:cNvSpPr txBox="1"/>
          <p:nvPr/>
        </p:nvSpPr>
        <p:spPr>
          <a:xfrm>
            <a:off x="713953" y="1966587"/>
            <a:ext cx="23731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Privacy Definition 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5528" y="1947537"/>
            <a:ext cx="183720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Utility Metric 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70765" y="3779478"/>
            <a:ext cx="38402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Mechanisms and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 Algorithms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cxnSp>
        <p:nvCxnSpPr>
          <p:cNvPr id="8" name="直接箭头连接符 7"/>
          <p:cNvCxnSpPr>
            <a:stCxn id="5" idx="2"/>
          </p:cNvCxnSpPr>
          <p:nvPr/>
        </p:nvCxnSpPr>
        <p:spPr>
          <a:xfrm>
            <a:off x="1900515" y="2366695"/>
            <a:ext cx="1032024" cy="1324243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箭头连接符 8"/>
          <p:cNvCxnSpPr/>
          <p:nvPr/>
        </p:nvCxnSpPr>
        <p:spPr>
          <a:xfrm flipH="1">
            <a:off x="4075205" y="2357773"/>
            <a:ext cx="967249" cy="1324243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/>
        </p:nvSpPr>
        <p:spPr>
          <a:xfrm>
            <a:off x="2241347" y="2960210"/>
            <a:ext cx="2525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Adversarial model</a:t>
            </a:r>
            <a:endParaRPr lang="zh-CN" altLang="en-US" sz="2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11986" y="1186225"/>
            <a:ext cx="1491114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buClrTx/>
              <a:buFontTx/>
              <a:buNone/>
            </a:pPr>
            <a:r>
              <a:rPr lang="en-US" altLang="zh-CN" sz="2000" b="1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Incentives</a:t>
            </a:r>
            <a:endParaRPr lang="zh-CN" altLang="en-US" sz="2000" b="1" dirty="0">
              <a:solidFill>
                <a:schemeClr val="tx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>
            <a:stCxn id="2" idx="2"/>
            <a:endCxn id="5" idx="0"/>
          </p:cNvCxnSpPr>
          <p:nvPr/>
        </p:nvCxnSpPr>
        <p:spPr>
          <a:xfrm flipH="1">
            <a:off x="1900515" y="1586335"/>
            <a:ext cx="1457028" cy="380252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箭头连接符 13"/>
          <p:cNvCxnSpPr>
            <a:stCxn id="2" idx="2"/>
            <a:endCxn id="6" idx="0"/>
          </p:cNvCxnSpPr>
          <p:nvPr/>
        </p:nvCxnSpPr>
        <p:spPr>
          <a:xfrm>
            <a:off x="3357543" y="1586335"/>
            <a:ext cx="1736587" cy="361202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324316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616" y="2024062"/>
            <a:ext cx="5586957" cy="547537"/>
          </a:xfrm>
        </p:spPr>
        <p:txBody>
          <a:bodyPr/>
          <a:lstStyle/>
          <a:p>
            <a:r>
              <a:rPr lang="en-US" altLang="zh-CN" sz="1800" dirty="0"/>
              <a:t>5. Measures of Utility</a:t>
            </a:r>
            <a:endParaRPr lang="zh-CN" altLang="en-US" sz="1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617" y="2735275"/>
            <a:ext cx="5490796" cy="784800"/>
          </a:xfrm>
        </p:spPr>
        <p:txBody>
          <a:bodyPr/>
          <a:lstStyle/>
          <a:p>
            <a:r>
              <a:rPr lang="en-US" altLang="zh-CN" sz="1600" dirty="0"/>
              <a:t>A data publisher seeks to release data that are </a:t>
            </a:r>
          </a:p>
          <a:p>
            <a:r>
              <a:rPr lang="en-US" altLang="zh-CN" sz="1600" dirty="0"/>
              <a:t>not only safe, but also useful.</a:t>
            </a:r>
          </a:p>
        </p:txBody>
      </p:sp>
    </p:spTree>
    <p:extLst>
      <p:ext uri="{BB962C8B-B14F-4D97-AF65-F5344CB8AC3E}">
        <p14:creationId xmlns:p14="http://schemas.microsoft.com/office/powerpoint/2010/main" val="1439367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486383" y="1158286"/>
            <a:ext cx="5924145" cy="3269117"/>
          </a:xfrm>
        </p:spPr>
        <p:txBody>
          <a:bodyPr/>
          <a:lstStyle/>
          <a:p>
            <a:pPr marL="342891" indent="-342891"/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  <a:ea typeface="宋体" panose="02010600030101010101" pitchFamily="2" charset="-122"/>
              </a:rPr>
              <a:t>Quantitative measures of information loss</a:t>
            </a:r>
            <a:endParaRPr lang="en-US" altLang="zh-CN" sz="1100" dirty="0">
              <a:solidFill>
                <a:schemeClr val="tx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742932" lvl="1" indent="-285744"/>
            <a:r>
              <a:rPr lang="en-US" altLang="zh-CN" sz="1100" dirty="0">
                <a:solidFill>
                  <a:schemeClr val="tx2">
                    <a:lumMod val="10000"/>
                  </a:schemeClr>
                </a:solidFill>
                <a:ea typeface="宋体" panose="02010600030101010101" pitchFamily="2" charset="-122"/>
              </a:rPr>
              <a:t>Simple example: number of rows suppressed in a table</a:t>
            </a:r>
          </a:p>
          <a:p>
            <a:pPr marL="342891" indent="-342891"/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  <a:ea typeface="宋体" panose="02010600030101010101" pitchFamily="2" charset="-122"/>
              </a:rPr>
              <a:t>Evaluate the quality of the results for all queries in some fixed class</a:t>
            </a:r>
          </a:p>
          <a:p>
            <a:pPr marL="742932" lvl="1" indent="-285744"/>
            <a:r>
              <a:rPr lang="en-US" altLang="zh-CN" sz="1100" dirty="0">
                <a:solidFill>
                  <a:schemeClr val="tx2">
                    <a:lumMod val="10000"/>
                  </a:schemeClr>
                </a:solidFill>
                <a:ea typeface="宋体" panose="02010600030101010101" pitchFamily="2" charset="-122"/>
              </a:rPr>
              <a:t>Hope the class is representative, so other uses have low distortion</a:t>
            </a:r>
          </a:p>
          <a:p>
            <a:pPr marL="742932" lvl="1" indent="-285744"/>
            <a:r>
              <a:rPr lang="en-US" altLang="zh-CN" sz="1100" dirty="0">
                <a:solidFill>
                  <a:schemeClr val="tx2">
                    <a:lumMod val="10000"/>
                  </a:schemeClr>
                </a:solidFill>
                <a:ea typeface="宋体" panose="02010600030101010101" pitchFamily="2" charset="-122"/>
              </a:rPr>
              <a:t>Costly: some methods enumerate all queries, or all anonymizations</a:t>
            </a:r>
          </a:p>
          <a:p>
            <a:pPr marL="342891" indent="-342891"/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  <a:ea typeface="宋体" panose="02010600030101010101" pitchFamily="2" charset="-122"/>
              </a:rPr>
              <a:t>Empirical Evaluation</a:t>
            </a:r>
          </a:p>
          <a:p>
            <a:pPr marL="742932" lvl="1" indent="-285744"/>
            <a:r>
              <a:rPr lang="en-US" altLang="zh-CN" sz="1100" dirty="0">
                <a:solidFill>
                  <a:schemeClr val="tx2">
                    <a:lumMod val="10000"/>
                  </a:schemeClr>
                </a:solidFill>
                <a:ea typeface="宋体" panose="02010600030101010101" pitchFamily="2" charset="-122"/>
              </a:rPr>
              <a:t>Perform experiments with a reasonable workload on the result</a:t>
            </a:r>
          </a:p>
          <a:p>
            <a:pPr marL="742932" lvl="1" indent="-285744"/>
            <a:r>
              <a:rPr lang="en-US" altLang="zh-CN" sz="1100" dirty="0">
                <a:solidFill>
                  <a:schemeClr val="tx2">
                    <a:lumMod val="10000"/>
                  </a:schemeClr>
                </a:solidFill>
                <a:ea typeface="宋体" panose="02010600030101010101" pitchFamily="2" charset="-122"/>
              </a:rPr>
              <a:t>Compare to results on original data (e.g. Netflix prize problems)</a:t>
            </a:r>
          </a:p>
          <a:p>
            <a:pPr marL="342891" indent="-342891"/>
            <a:r>
              <a:rPr lang="en-US" altLang="zh-CN" sz="1200" dirty="0">
                <a:solidFill>
                  <a:schemeClr val="tx2">
                    <a:lumMod val="10000"/>
                  </a:schemeClr>
                </a:solidFill>
                <a:ea typeface="宋体" panose="02010600030101010101" pitchFamily="2" charset="-122"/>
              </a:rPr>
              <a:t>Combinations of multiple methods</a:t>
            </a:r>
          </a:p>
          <a:p>
            <a:pPr marL="742932" lvl="1" indent="-285744"/>
            <a:r>
              <a:rPr lang="en-US" altLang="zh-CN" sz="1100" dirty="0">
                <a:solidFill>
                  <a:schemeClr val="tx2">
                    <a:lumMod val="10000"/>
                  </a:schemeClr>
                </a:solidFill>
                <a:ea typeface="宋体" panose="02010600030101010101" pitchFamily="2" charset="-122"/>
              </a:rPr>
              <a:t>Optimize for some surrogate, but also evaluate on real queries</a:t>
            </a:r>
          </a:p>
          <a:p>
            <a:endParaRPr lang="zh-CN" altLang="en-US" sz="105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Measures of Utility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926982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6751" y="1260021"/>
            <a:ext cx="5604476" cy="3269117"/>
          </a:xfrm>
        </p:spPr>
        <p:txBody>
          <a:bodyPr/>
          <a:lstStyle/>
          <a:p>
            <a:r>
              <a:rPr lang="en-US" altLang="zh-CN" sz="1200" b="1" dirty="0"/>
              <a:t>number of anonymization operations </a:t>
            </a:r>
            <a:r>
              <a:rPr lang="en-US" altLang="zh-CN" sz="1200" dirty="0"/>
              <a:t>performed on a data set.</a:t>
            </a:r>
          </a:p>
          <a:p>
            <a:pPr lvl="1"/>
            <a:r>
              <a:rPr lang="en-US" altLang="zh-CN" sz="1000" dirty="0"/>
              <a:t>E.g., if generalization is the only operation being performed, then it is reasonable to measure information loss by the number of generalization steps performed.</a:t>
            </a:r>
          </a:p>
          <a:p>
            <a:endParaRPr lang="en-US" altLang="zh-CN" sz="1200" dirty="0"/>
          </a:p>
          <a:p>
            <a:r>
              <a:rPr lang="en-US" altLang="zh-CN" sz="1200" dirty="0" err="1"/>
              <a:t>Samarati</a:t>
            </a:r>
            <a:r>
              <a:rPr lang="en-US" altLang="zh-CN" sz="1200" dirty="0"/>
              <a:t> used one version called generalization height.</a:t>
            </a:r>
          </a:p>
          <a:p>
            <a:endParaRPr lang="en-US" altLang="zh-CN" sz="1200" dirty="0"/>
          </a:p>
          <a:p>
            <a:r>
              <a:rPr lang="en-US" altLang="zh-CN" sz="1200" dirty="0"/>
              <a:t>Meyerson and Williams used another variation: they measured the total number of attribute values that were suppressed.</a:t>
            </a:r>
          </a:p>
          <a:p>
            <a:endParaRPr lang="en-US" altLang="zh-CN" sz="1200" dirty="0"/>
          </a:p>
          <a:p>
            <a:r>
              <a:rPr lang="en-US" altLang="zh-CN" sz="1200" dirty="0"/>
              <a:t>Problem: not all operations affect utility in the same way.</a:t>
            </a:r>
          </a:p>
          <a:p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Generalization/Suppression Counting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840506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4743" y="1196521"/>
            <a:ext cx="5525407" cy="3269117"/>
          </a:xfrm>
        </p:spPr>
        <p:txBody>
          <a:bodyPr/>
          <a:lstStyle/>
          <a:p>
            <a:r>
              <a:rPr lang="en-US" altLang="zh-CN" sz="1400" dirty="0"/>
              <a:t>LM is defined in terms of a normalized loss for each attribute of every tuple. </a:t>
            </a:r>
          </a:p>
          <a:p>
            <a:endParaRPr lang="en-US" altLang="zh-CN" sz="1400" dirty="0"/>
          </a:p>
          <a:p>
            <a:r>
              <a:rPr lang="en-US" altLang="zh-CN" sz="1400" dirty="0"/>
              <a:t>For a tuple t and categorical attribute A, suppose the value of t[A] has been generalized to x. Letting |A| represent the size of the domain of attribute A and letting M represent the number of values in this domain that could have been generalized to x, then the </a:t>
            </a:r>
            <a:r>
              <a:rPr lang="en-US" altLang="zh-CN" sz="1400" b="1" dirty="0"/>
              <a:t>loss for t[A] is (M − 1)/(|A| − 1). </a:t>
            </a:r>
          </a:p>
          <a:p>
            <a:endParaRPr lang="en-US" altLang="zh-CN" sz="1400" dirty="0"/>
          </a:p>
          <a:p>
            <a:r>
              <a:rPr lang="en-US" altLang="zh-CN" sz="1400" dirty="0"/>
              <a:t>The loss for attribute A is defined as the average of the loss t[A] for all tuples t. The LM for the entire data set is defined as the sum of the losses for each attribute.</a:t>
            </a:r>
          </a:p>
          <a:p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Metric (LM)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28728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Suppress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>
            <p:extLst>
              <p:ext uri="{D42A27DB-BD31-4B8C-83A1-F6EECF244321}">
                <p14:modId xmlns:p14="http://schemas.microsoft.com/office/powerpoint/2010/main" val="2847103779"/>
              </p:ext>
            </p:extLst>
          </p:nvPr>
        </p:nvGraphicFramePr>
        <p:xfrm>
          <a:off x="857211" y="1571113"/>
          <a:ext cx="5246007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380816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1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5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22649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Indian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14750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14562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14821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36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340285" y="1590927"/>
            <a:ext cx="546100" cy="2716403"/>
          </a:xfrm>
          <a:prstGeom prst="rect">
            <a:avLst/>
          </a:prstGeom>
          <a:solidFill>
            <a:srgbClr val="0070C0"/>
          </a:solidFill>
          <a:ln w="25400" cap="flat">
            <a:noFill/>
            <a:prstDash val="solid"/>
            <a:round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idx="1"/>
          </p:nvPr>
        </p:nvSpPr>
        <p:spPr>
          <a:xfrm>
            <a:off x="624301" y="930908"/>
            <a:ext cx="5348475" cy="3269117"/>
          </a:xfrm>
        </p:spPr>
        <p:txBody>
          <a:bodyPr/>
          <a:lstStyle/>
          <a:p>
            <a:r>
              <a:rPr lang="en-US" altLang="zh-CN" b="1" dirty="0"/>
              <a:t>De-identification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52524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dirty="0"/>
              <a:t>The classification metric (CM) is designed to measure the </a:t>
            </a:r>
            <a:r>
              <a:rPr lang="en-US" altLang="zh-CN" sz="1400" b="1" dirty="0"/>
              <a:t>effect of the anonymization on a hypothetical classifier</a:t>
            </a:r>
            <a:r>
              <a:rPr lang="en-US" altLang="zh-CN" sz="1400" dirty="0"/>
              <a:t>. </a:t>
            </a:r>
          </a:p>
          <a:p>
            <a:endParaRPr lang="en-US" altLang="zh-CN" sz="1400" dirty="0"/>
          </a:p>
          <a:p>
            <a:r>
              <a:rPr lang="en-US" altLang="zh-CN" sz="1400" dirty="0"/>
              <a:t>In this scenario, there is a distinguished class attribute, and tuples are placed into groups (by quasi-identifier value). Each tuple incurs a penalty of 1 if it is suppressed or if its class attribute is not the same as the majority class attribute in the group. </a:t>
            </a:r>
          </a:p>
          <a:p>
            <a:endParaRPr lang="en-US" altLang="zh-CN" sz="1400" dirty="0"/>
          </a:p>
          <a:p>
            <a:r>
              <a:rPr lang="en-US" altLang="zh-CN" sz="1400" dirty="0"/>
              <a:t>The classification metric is defined as the average of the penalties of all the tuples. </a:t>
            </a:r>
          </a:p>
          <a:p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 Metric (CM)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642172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dirty="0"/>
              <a:t>A metric similar in spirit to LM. </a:t>
            </a:r>
          </a:p>
          <a:p>
            <a:r>
              <a:rPr lang="en-US" altLang="zh-CN" sz="1400" dirty="0"/>
              <a:t>DM assigns a penalty to each tuple based on how many other tuples in the database are indistinguishable from it, and therefore it works naturally in the k-anonymity framework. </a:t>
            </a:r>
          </a:p>
          <a:p>
            <a:endParaRPr lang="en-US" altLang="zh-CN" sz="1400" dirty="0"/>
          </a:p>
          <a:p>
            <a:r>
              <a:rPr lang="en-US" altLang="zh-CN" sz="1400" dirty="0"/>
              <a:t>For a database of size n, DM assigns a penalty of n for each suppressed tuple. If a tuple is not suppressed, the penalty it receives is the total number of tuples in the database having the same quasi-identifier values. </a:t>
            </a:r>
          </a:p>
          <a:p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Discernibility Metric (DM)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09264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dirty="0" err="1">
                <a:solidFill>
                  <a:schemeClr val="tx2">
                    <a:lumMod val="10000"/>
                  </a:schemeClr>
                </a:solidFill>
              </a:rPr>
              <a:t>Nergiz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</a:rPr>
              <a:t> and Clifton proposed </a:t>
            </a:r>
            <a:r>
              <a:rPr lang="en-US" altLang="zh-CN" sz="1400" i="1" dirty="0">
                <a:solidFill>
                  <a:schemeClr val="tx2">
                    <a:lumMod val="10000"/>
                  </a:schemeClr>
                </a:solidFill>
              </a:rPr>
              <a:t>ambiguity metric 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</a:rPr>
              <a:t>(AM), that is especially suitable for the </a:t>
            </a:r>
            <a:r>
              <a:rPr lang="en-US" altLang="zh-CN" sz="1400" i="1" dirty="0">
                <a:solidFill>
                  <a:schemeClr val="tx2">
                    <a:lumMod val="10000"/>
                  </a:schemeClr>
                </a:solidFill>
              </a:rPr>
              <a:t>k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</a:rPr>
              <a:t>-anonymity framework. </a:t>
            </a:r>
          </a:p>
          <a:p>
            <a:endParaRPr lang="en-US" altLang="zh-CN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</a:rPr>
              <a:t>For each tuple </a:t>
            </a:r>
            <a:r>
              <a:rPr lang="en-US" altLang="zh-CN" sz="1400" i="1" dirty="0">
                <a:solidFill>
                  <a:schemeClr val="tx2">
                    <a:lumMod val="10000"/>
                  </a:schemeClr>
                </a:solidFill>
              </a:rPr>
              <a:t>t∗ 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</a:rPr>
              <a:t>in the sanitized data, AM considers </a:t>
            </a:r>
            <a:r>
              <a:rPr lang="en-US" altLang="zh-CN" sz="1400" b="1" dirty="0">
                <a:solidFill>
                  <a:schemeClr val="tx2">
                    <a:lumMod val="10000"/>
                  </a:schemeClr>
                </a:solidFill>
              </a:rPr>
              <a:t>the number of tuples in the </a:t>
            </a:r>
            <a:r>
              <a:rPr lang="en-US" altLang="zh-CN" sz="1400" b="1" i="1" dirty="0">
                <a:solidFill>
                  <a:schemeClr val="tx2">
                    <a:lumMod val="10000"/>
                  </a:schemeClr>
                </a:solidFill>
              </a:rPr>
              <a:t>domain </a:t>
            </a:r>
            <a:r>
              <a:rPr lang="en-US" altLang="zh-CN" sz="1400" b="1" dirty="0">
                <a:solidFill>
                  <a:schemeClr val="tx2">
                    <a:lumMod val="10000"/>
                  </a:schemeClr>
                </a:solidFill>
              </a:rPr>
              <a:t>of the data that could have been mapped (generalized) to </a:t>
            </a:r>
            <a:r>
              <a:rPr lang="en-US" altLang="zh-CN" sz="1400" b="1" i="1" dirty="0">
                <a:solidFill>
                  <a:schemeClr val="tx2">
                    <a:lumMod val="10000"/>
                  </a:schemeClr>
                </a:solidFill>
              </a:rPr>
              <a:t>t∗</a:t>
            </a:r>
            <a:r>
              <a:rPr lang="en-US" altLang="zh-CN" sz="1400" b="1" dirty="0">
                <a:solidFill>
                  <a:schemeClr val="tx2">
                    <a:lumMod val="10000"/>
                  </a:schemeClr>
                </a:solidFill>
              </a:rPr>
              <a:t>.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</a:rPr>
              <a:t> This number is the ambiguity of </a:t>
            </a:r>
            <a:r>
              <a:rPr lang="en-US" altLang="zh-CN" sz="1400" i="1" dirty="0">
                <a:solidFill>
                  <a:schemeClr val="tx2">
                    <a:lumMod val="10000"/>
                  </a:schemeClr>
                </a:solidFill>
              </a:rPr>
              <a:t>t∗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</a:rPr>
              <a:t>. </a:t>
            </a:r>
          </a:p>
          <a:p>
            <a:endParaRPr lang="en-US" altLang="zh-CN" sz="14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</a:rPr>
              <a:t>The AM for the sanitized data set is then the average ambiguity for all tuples in the sanitized data.</a:t>
            </a:r>
            <a:endParaRPr lang="zh-CN" altLang="en-US" sz="1400" dirty="0">
              <a:solidFill>
                <a:schemeClr val="tx2">
                  <a:lumMod val="10000"/>
                </a:schemeClr>
              </a:solidFill>
            </a:endParaRPr>
          </a:p>
          <a:p>
            <a:endParaRPr lang="zh-CN" altLang="en-US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Ambiguity Metric (AM)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089312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dirty="0"/>
              <a:t>If age was uniformly distributed, and independent of all other attributes, then replacing the age attribute with an age range would have little effect.</a:t>
            </a:r>
          </a:p>
          <a:p>
            <a:endParaRPr lang="en-US" altLang="zh-CN" sz="1400" dirty="0"/>
          </a:p>
          <a:p>
            <a:r>
              <a:rPr lang="en-US" altLang="zh-CN" sz="1400" dirty="0"/>
              <a:t>Measure the distance between the original probability distribution and the probability distribution reconstructed from the sanitized data.</a:t>
            </a:r>
          </a:p>
          <a:p>
            <a:endParaRPr lang="en-US" altLang="zh-CN" sz="1400" dirty="0"/>
          </a:p>
          <a:p>
            <a:r>
              <a:rPr lang="en-US" altLang="zh-CN" sz="1400" dirty="0"/>
              <a:t>The larger the distance is, the greater the information loss.</a:t>
            </a:r>
          </a:p>
          <a:p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54743" y="432706"/>
            <a:ext cx="5768502" cy="647293"/>
          </a:xfrm>
        </p:spPr>
        <p:txBody>
          <a:bodyPr/>
          <a:lstStyle/>
          <a:p>
            <a:r>
              <a:rPr lang="en-US" altLang="zh-CN" dirty="0"/>
              <a:t>KL-divergence /LP-Norm/Hellinger Distance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584550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4742" y="1171121"/>
                <a:ext cx="5348475" cy="3269117"/>
              </a:xfrm>
            </p:spPr>
            <p:txBody>
              <a:bodyPr/>
              <a:lstStyle/>
              <a:p>
                <a:r>
                  <a:rPr lang="en-US" altLang="zh-CN" sz="1200" dirty="0"/>
                  <a:t>The approaches discussed so far measure the utility of the sanitized data that are actually produced. </a:t>
                </a:r>
              </a:p>
              <a:p>
                <a:r>
                  <a:rPr lang="en-US" altLang="zh-CN" sz="1200" dirty="0"/>
                  <a:t>Measure utility in terms of the algorithm used to create the sanitized data, in this case, the result is usually a probabilistic utility guarantee.</a:t>
                </a:r>
              </a:p>
              <a:p>
                <a:r>
                  <a:rPr lang="en-US" altLang="zh-CN" sz="1200" dirty="0" err="1"/>
                  <a:t>Eg</a:t>
                </a:r>
                <a:r>
                  <a:rPr lang="en-US" altLang="zh-CN" sz="1200" dirty="0"/>
                  <a:t>., Agrawal et al. define the utility associated with a randomized anonymization algorithm in terms of the ability to reconstruct statistics from the sanitized data. </a:t>
                </a:r>
              </a:p>
              <a:p>
                <a:endParaRPr lang="en-US" altLang="zh-CN" sz="1200" dirty="0"/>
              </a:p>
              <a:p>
                <a:r>
                  <a:rPr lang="en-US" altLang="zh-CN" sz="1200" dirty="0"/>
                  <a:t>If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200" dirty="0"/>
                  <a:t>is a real-valued function computed over the original data, and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 ’ </m:t>
                    </m:r>
                  </m:oMath>
                </a14:m>
                <a:r>
                  <a:rPr lang="en-US" altLang="zh-CN" sz="1200" dirty="0"/>
                  <a:t>is the estimator of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200" dirty="0"/>
                  <a:t> computed over the sanitized data, then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200" dirty="0"/>
                  <a:t> is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1200" dirty="0" err="1"/>
                  <a:t>reconstructible</a:t>
                </a:r>
                <a:r>
                  <a:rPr lang="en-US" altLang="zh-CN" sz="1200" dirty="0"/>
                  <a:t> if |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 ’| &lt; </m:t>
                    </m:r>
                    <m:r>
                      <m:rPr>
                        <m:sty m:val="p"/>
                      </m:rPr>
                      <a:rPr lang="en-US" altLang="zh-CN" sz="1200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err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1200" i="1" dirty="0" err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1200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(1 −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1200" dirty="0"/>
                  <a:t>whenever the number of tuples in the original data is at least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200" dirty="0"/>
                  <a:t>. </a:t>
                </a:r>
              </a:p>
              <a:p>
                <a:endParaRPr lang="zh-CN" altLang="en-US" sz="12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4742" y="1171121"/>
                <a:ext cx="5348475" cy="3269117"/>
              </a:xfrm>
              <a:blipFill>
                <a:blip r:embed="rId2"/>
                <a:stretch>
                  <a:fillRect l="-1596" t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Reconstructibility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179664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Invariance</a:t>
            </a:r>
          </a:p>
          <a:p>
            <a:r>
              <a:rPr lang="en-US" altLang="zh-CN" dirty="0"/>
              <a:t>Analytical Validity</a:t>
            </a:r>
          </a:p>
          <a:p>
            <a:r>
              <a:rPr lang="en-US" altLang="zh-CN" dirty="0"/>
              <a:t>First- and Second-Order Statistics</a:t>
            </a:r>
          </a:p>
          <a:p>
            <a:r>
              <a:rPr lang="en-US" altLang="zh-CN" dirty="0"/>
              <a:t>Workload-Aware Metrics</a:t>
            </a:r>
          </a:p>
          <a:p>
            <a:r>
              <a:rPr lang="en-US" altLang="zh-CN" dirty="0"/>
              <a:t>Bivariate Measures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Metrics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4059689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324400" y="1339700"/>
            <a:ext cx="57300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indent="0">
              <a:buNone/>
            </a:pPr>
            <a:endParaRPr b="1" dirty="0"/>
          </a:p>
          <a:p>
            <a:pPr marL="0" indent="0">
              <a:buNone/>
            </a:pPr>
            <a:r>
              <a:rPr lang="en" dirty="0"/>
              <a:t>You can find me at:</a:t>
            </a:r>
            <a:endParaRPr dirty="0"/>
          </a:p>
          <a:p>
            <a:r>
              <a:rPr lang="en-US" altLang="zh-CN" dirty="0" err="1"/>
              <a:t>zhanglan</a:t>
            </a:r>
            <a:r>
              <a:rPr lang="en" dirty="0"/>
              <a:t>@ustc.edu.cn</a:t>
            </a:r>
            <a:endParaRPr dirty="0"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24400" y="423862"/>
            <a:ext cx="6181175" cy="6586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  <p:pic>
        <p:nvPicPr>
          <p:cNvPr id="301" name="Google Shape;301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0" y="1595241"/>
            <a:ext cx="2066925" cy="24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 Linkage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>
            <p:extLst>
              <p:ext uri="{D42A27DB-BD31-4B8C-83A1-F6EECF244321}">
                <p14:modId xmlns:p14="http://schemas.microsoft.com/office/powerpoint/2010/main" val="768738162"/>
              </p:ext>
            </p:extLst>
          </p:nvPr>
        </p:nvGraphicFramePr>
        <p:xfrm>
          <a:off x="600036" y="1962570"/>
          <a:ext cx="3895763" cy="1953302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595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6805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865050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BID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14562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…</a:t>
                      </a:r>
                      <a:endParaRPr sz="16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36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graphicFrame>
        <p:nvGraphicFramePr>
          <p:cNvPr id="9" name="Google Shape;181;p25"/>
          <p:cNvGraphicFramePr/>
          <p:nvPr>
            <p:extLst>
              <p:ext uri="{D42A27DB-BD31-4B8C-83A1-F6EECF244321}">
                <p14:modId xmlns:p14="http://schemas.microsoft.com/office/powerpoint/2010/main" val="2666993088"/>
              </p:ext>
            </p:extLst>
          </p:nvPr>
        </p:nvGraphicFramePr>
        <p:xfrm>
          <a:off x="4730810" y="1962570"/>
          <a:ext cx="1496233" cy="1940793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437134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1059099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BID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…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00036" y="1367396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Bucketization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54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Monitor the queries: query auditing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pic>
        <p:nvPicPr>
          <p:cNvPr id="4098" name="Picture 2" descr="Image result for query audi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5" y="1240971"/>
            <a:ext cx="52768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031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079999"/>
            <a:ext cx="5765594" cy="3269117"/>
          </a:xfrm>
        </p:spPr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</a:rPr>
              <a:t>不给</a:t>
            </a:r>
            <a:r>
              <a:rPr lang="en-US" altLang="zh-CN" b="1" dirty="0">
                <a:solidFill>
                  <a:srgbClr val="0070C0"/>
                </a:solidFill>
              </a:rPr>
              <a:t>/</a:t>
            </a:r>
            <a:r>
              <a:rPr lang="zh-CN" altLang="en-US" b="1" dirty="0">
                <a:solidFill>
                  <a:srgbClr val="0070C0"/>
                </a:solidFill>
              </a:rPr>
              <a:t>部分不给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en-US" altLang="zh-CN" b="1" dirty="0"/>
              <a:t>Suppress</a:t>
            </a:r>
          </a:p>
          <a:p>
            <a:pPr lvl="1"/>
            <a:r>
              <a:rPr lang="en-US" altLang="zh-CN" b="1" dirty="0"/>
              <a:t>Break linkage</a:t>
            </a:r>
            <a:endParaRPr lang="en-US" altLang="zh-CN" dirty="0"/>
          </a:p>
          <a:p>
            <a:pPr lvl="1"/>
            <a:r>
              <a:rPr lang="en-US" altLang="zh-CN" b="1" dirty="0"/>
              <a:t>Monitor the queries</a:t>
            </a:r>
            <a:r>
              <a:rPr lang="en-US" altLang="zh-CN" dirty="0"/>
              <a:t>: query restriction/auditing</a:t>
            </a:r>
          </a:p>
          <a:p>
            <a:r>
              <a:rPr lang="zh-CN" altLang="en-US" b="1" dirty="0">
                <a:solidFill>
                  <a:srgbClr val="0070C0"/>
                </a:solidFill>
              </a:rPr>
              <a:t>给加密的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en-US" altLang="zh-CN" b="1" dirty="0"/>
              <a:t>Secure Multiparty Computing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Inference Control Methods</a:t>
            </a:r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7868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Secure Multi-party Computation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pic>
        <p:nvPicPr>
          <p:cNvPr id="7170" name="Picture 2" descr="https://www.researchgate.net/profile/Andre_Souto/publication/336084072/figure/fig1/AS:807585330499584@1569554755700/In-secure-multiparty-computation-N-parties-compute-a-function-preserving-the-privacy-of.p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207153"/>
            <a:ext cx="4641850" cy="333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73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079999"/>
            <a:ext cx="5765594" cy="3269117"/>
          </a:xfrm>
        </p:spPr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</a:rPr>
              <a:t>不给</a:t>
            </a:r>
            <a:r>
              <a:rPr lang="en-US" altLang="zh-CN" b="1" dirty="0">
                <a:solidFill>
                  <a:srgbClr val="0070C0"/>
                </a:solidFill>
              </a:rPr>
              <a:t>/</a:t>
            </a:r>
            <a:r>
              <a:rPr lang="zh-CN" altLang="en-US" b="1" dirty="0">
                <a:solidFill>
                  <a:srgbClr val="0070C0"/>
                </a:solidFill>
              </a:rPr>
              <a:t>部分不给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en-US" altLang="zh-CN" b="1" dirty="0"/>
              <a:t>Suppress</a:t>
            </a:r>
          </a:p>
          <a:p>
            <a:pPr lvl="1"/>
            <a:r>
              <a:rPr lang="en-US" altLang="zh-CN" b="1" dirty="0"/>
              <a:t>Break linkage</a:t>
            </a:r>
            <a:endParaRPr lang="en-US" altLang="zh-CN" dirty="0"/>
          </a:p>
          <a:p>
            <a:pPr lvl="1"/>
            <a:r>
              <a:rPr lang="en-US" altLang="zh-CN" b="1" dirty="0"/>
              <a:t>Monitor the queries</a:t>
            </a:r>
            <a:r>
              <a:rPr lang="en-US" altLang="zh-CN" dirty="0"/>
              <a:t>: query restriction/auditing</a:t>
            </a:r>
          </a:p>
          <a:p>
            <a:r>
              <a:rPr lang="zh-CN" altLang="en-US" b="1" dirty="0">
                <a:solidFill>
                  <a:srgbClr val="0070C0"/>
                </a:solidFill>
              </a:rPr>
              <a:t>给加密的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en-US" altLang="zh-CN" b="1" dirty="0"/>
              <a:t>Secure Multiparty Computing</a:t>
            </a:r>
          </a:p>
          <a:p>
            <a:r>
              <a:rPr lang="zh-CN" altLang="en-US" b="1" dirty="0">
                <a:solidFill>
                  <a:srgbClr val="0070C0"/>
                </a:solidFill>
              </a:rPr>
              <a:t>给不精准的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en-US" altLang="zh-CN" b="1" dirty="0"/>
              <a:t>Change granularity</a:t>
            </a:r>
            <a:r>
              <a:rPr lang="en-US" altLang="zh-CN" dirty="0"/>
              <a:t>: generalize/aggregate</a:t>
            </a:r>
          </a:p>
          <a:p>
            <a:pPr lvl="1"/>
            <a:r>
              <a:rPr lang="en-US" altLang="zh-CN" b="1" dirty="0"/>
              <a:t>Change accuracy</a:t>
            </a:r>
            <a:r>
              <a:rPr lang="en-US" altLang="zh-CN" dirty="0"/>
              <a:t>: swapping/add noise (DP)</a:t>
            </a:r>
          </a:p>
          <a:p>
            <a:pPr lvl="1"/>
            <a:r>
              <a:rPr lang="en-US" altLang="zh-CN" b="1" dirty="0"/>
              <a:t>Extract features</a:t>
            </a:r>
            <a:r>
              <a:rPr lang="en-US" altLang="zh-CN" dirty="0"/>
              <a:t>: federated learning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Inference Control Methods</a:t>
            </a:r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7114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000" dirty="0"/>
              <a:t>0. Dimensions of Private Data Usage</a:t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9479" y="2735275"/>
            <a:ext cx="6162675" cy="784800"/>
          </a:xfrm>
        </p:spPr>
        <p:txBody>
          <a:bodyPr/>
          <a:lstStyle/>
          <a:p>
            <a:r>
              <a:rPr lang="en-US" altLang="zh-CN" sz="1800" dirty="0">
                <a:latin typeface="Segoe Print" panose="02000600000000000000" pitchFamily="2" charset="0"/>
              </a:rPr>
              <a:t>Who, What, When, Where, How, Why, How much </a:t>
            </a:r>
            <a:endParaRPr lang="zh-CN" altLang="en-US" sz="18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539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Change granularity: generalize/aggregate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>
            <p:extLst>
              <p:ext uri="{D42A27DB-BD31-4B8C-83A1-F6EECF244321}">
                <p14:modId xmlns:p14="http://schemas.microsoft.com/office/powerpoint/2010/main" val="282295699"/>
              </p:ext>
            </p:extLst>
          </p:nvPr>
        </p:nvGraphicFramePr>
        <p:xfrm>
          <a:off x="790536" y="1567745"/>
          <a:ext cx="5246007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380816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1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5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22649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  <a:endParaRPr kumimoji="0" lang="en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025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Swapping</a:t>
            </a:r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Change accuracy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grpSp>
        <p:nvGrpSpPr>
          <p:cNvPr id="11" name="组合 10"/>
          <p:cNvGrpSpPr/>
          <p:nvPr/>
        </p:nvGrpSpPr>
        <p:grpSpPr>
          <a:xfrm>
            <a:off x="857211" y="1793685"/>
            <a:ext cx="5246007" cy="2767967"/>
            <a:chOff x="857211" y="1793685"/>
            <a:chExt cx="5246007" cy="2767967"/>
          </a:xfrm>
        </p:grpSpPr>
        <p:graphicFrame>
          <p:nvGraphicFramePr>
            <p:cNvPr id="6" name="Google Shape;181;p25"/>
            <p:cNvGraphicFramePr/>
            <p:nvPr>
              <p:extLst>
                <p:ext uri="{D42A27DB-BD31-4B8C-83A1-F6EECF244321}">
                  <p14:modId xmlns:p14="http://schemas.microsoft.com/office/powerpoint/2010/main" val="2731523467"/>
                </p:ext>
              </p:extLst>
            </p:nvPr>
          </p:nvGraphicFramePr>
          <p:xfrm>
            <a:off x="857211" y="1793685"/>
            <a:ext cx="5246007" cy="2767967"/>
          </p:xfrm>
          <a:graphic>
            <a:graphicData uri="http://schemas.openxmlformats.org/drawingml/2006/table">
              <a:tbl>
                <a:tblPr>
                  <a:noFill/>
                  <a:tableStyleId>{070C5E19-F7B2-4EAC-9170-22403BCCDF83}</a:tableStyleId>
                </a:tblPr>
                <a:tblGrid>
                  <a:gridCol w="380816">
                    <a:extLst>
                      <a:ext uri="{9D8B030D-6E8A-4147-A177-3AD203B41FA5}">
                        <a16:colId xmlns:a16="http://schemas.microsoft.com/office/drawing/2014/main" val="2714416716"/>
                      </a:ext>
                    </a:extLst>
                  </a:gridCol>
                  <a:gridCol w="71003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3529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7854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4082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977850">
                    <a:extLst>
                      <a:ext uri="{9D8B030D-6E8A-4147-A177-3AD203B41FA5}">
                        <a16:colId xmlns:a16="http://schemas.microsoft.com/office/drawing/2014/main" val="2147240051"/>
                      </a:ext>
                    </a:extLst>
                  </a:gridCol>
                  <a:gridCol w="922649">
                    <a:extLst>
                      <a:ext uri="{9D8B030D-6E8A-4147-A177-3AD203B41FA5}">
                        <a16:colId xmlns:a16="http://schemas.microsoft.com/office/drawing/2014/main" val="441937126"/>
                      </a:ext>
                    </a:extLst>
                  </a:gridCol>
                </a:tblGrid>
                <a:tr h="248915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1000" b="1" i="0" u="none" strike="noStrike" cap="none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Name</a:t>
                        </a:r>
                        <a:endParaRPr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000" b="1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A</a:t>
                        </a:r>
                        <a:r>
                          <a:rPr lang="en-US" altLang="zh-CN" sz="1000" b="1" dirty="0" err="1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ge</a:t>
                        </a:r>
                        <a:endParaRPr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Gender</a:t>
                        </a:r>
                        <a:endParaRPr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Zip Code</a:t>
                        </a:r>
                        <a:endParaRPr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Nationality</a:t>
                        </a:r>
                        <a:endParaRPr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Condition</a:t>
                        </a:r>
                        <a:endParaRPr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1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Ann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28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F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13053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Korean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Heart disease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2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Bruce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29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13068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Chinese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Heart disease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3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Cary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21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F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13068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Japanese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Viral infection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4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Dick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23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13053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American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Viral infection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335062067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5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 err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Eshwar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50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13053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Indian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Cancer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742380882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6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Fox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55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14750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Japanese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Flu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403253573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7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Gary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47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14562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Chinese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Heart disease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926021630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8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Helen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49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F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14821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Korean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Flu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32884463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9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Igor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31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13222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American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Cancer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50378507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10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Jean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37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F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13227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American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Cancer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049489021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11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Ken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36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13228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American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Cancer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506729190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12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Lewis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35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13221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American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Cancer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129059194"/>
                    </a:ext>
                  </a:extLst>
                </a:tr>
              </a:tbl>
            </a:graphicData>
          </a:graphic>
        </p:graphicFrame>
        <p:sp>
          <p:nvSpPr>
            <p:cNvPr id="7" name="弧形 6"/>
            <p:cNvSpPr/>
            <p:nvPr/>
          </p:nvSpPr>
          <p:spPr>
            <a:xfrm rot="2119550">
              <a:off x="2136942" y="2062253"/>
              <a:ext cx="323390" cy="445540"/>
            </a:xfrm>
            <a:prstGeom prst="arc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63500" dist="38100" dir="5400000" rotWithShape="0">
                <a:srgbClr val="032544">
                  <a:alpha val="4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8" name="弧形 7"/>
            <p:cNvSpPr/>
            <p:nvPr/>
          </p:nvSpPr>
          <p:spPr>
            <a:xfrm rot="2119550">
              <a:off x="2136941" y="2876792"/>
              <a:ext cx="323390" cy="445540"/>
            </a:xfrm>
            <a:prstGeom prst="arc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63500" dist="38100" dir="5400000" rotWithShape="0">
                <a:srgbClr val="032544">
                  <a:alpha val="4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9" name="弧形 8"/>
            <p:cNvSpPr/>
            <p:nvPr/>
          </p:nvSpPr>
          <p:spPr>
            <a:xfrm rot="2119550">
              <a:off x="2136942" y="3258120"/>
              <a:ext cx="323390" cy="445540"/>
            </a:xfrm>
            <a:prstGeom prst="arc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63500" dist="38100" dir="5400000" rotWithShape="0">
                <a:srgbClr val="032544">
                  <a:alpha val="4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rot="2119550">
              <a:off x="3699042" y="3890522"/>
              <a:ext cx="323390" cy="445540"/>
            </a:xfrm>
            <a:prstGeom prst="arc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63500" dist="38100" dir="5400000" rotWithShape="0">
                <a:srgbClr val="032544">
                  <a:alpha val="4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6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Add (random) noise</a:t>
            </a:r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Change accuracy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54" y="1683826"/>
            <a:ext cx="4284457" cy="257067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92200" y="4268550"/>
            <a:ext cx="528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3"/>
              </a:rPr>
              <a:t>https://www.theguardian.com/world/2020/feb/01/privacy-campaigners-dazzle-camouflage-met-police-surveillance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145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Differential privacy</a:t>
            </a:r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Change accuracy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9" y="1843030"/>
            <a:ext cx="5838941" cy="21923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30011" y="4363283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https://arxiv.org/pdf/1812.02282.pdf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87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Add random noise</a:t>
            </a:r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Change accuracy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graphicFrame>
        <p:nvGraphicFramePr>
          <p:cNvPr id="6" name="Google Shape;181;p25"/>
          <p:cNvGraphicFramePr/>
          <p:nvPr>
            <p:extLst>
              <p:ext uri="{D42A27DB-BD31-4B8C-83A1-F6EECF244321}">
                <p14:modId xmlns:p14="http://schemas.microsoft.com/office/powerpoint/2010/main" val="3358735437"/>
              </p:ext>
            </p:extLst>
          </p:nvPr>
        </p:nvGraphicFramePr>
        <p:xfrm>
          <a:off x="857211" y="2292300"/>
          <a:ext cx="5246007" cy="1335922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380816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1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5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22649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C00000"/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28+2</a:t>
                      </a:r>
                      <a:endParaRPr sz="1000" b="1" dirty="0">
                        <a:solidFill>
                          <a:srgbClr val="C00000"/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C00000"/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29-1</a:t>
                      </a:r>
                      <a:endParaRPr sz="1000" b="1" dirty="0">
                        <a:solidFill>
                          <a:srgbClr val="C00000"/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C00000"/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21+1</a:t>
                      </a:r>
                      <a:endParaRPr sz="1000" b="1" dirty="0">
                        <a:solidFill>
                          <a:srgbClr val="C00000"/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C00000"/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23-2</a:t>
                      </a:r>
                      <a:endParaRPr sz="1000" b="1" dirty="0">
                        <a:solidFill>
                          <a:srgbClr val="C00000"/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…</a:t>
                      </a:r>
                      <a:endParaRPr sz="12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481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LINKE-</a:t>
            </a:r>
            <a:r>
              <a:rPr lang="zh-CN" altLang="en-US" dirty="0"/>
              <a:t>数海星云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pic>
        <p:nvPicPr>
          <p:cNvPr id="6" name="1desen">
            <a:hlinkClick r:id="" action="ppaction://media"/>
            <a:extLst>
              <a:ext uri="{FF2B5EF4-FFF2-40B4-BE49-F238E27FC236}">
                <a16:creationId xmlns:a16="http://schemas.microsoft.com/office/drawing/2014/main" id="{29D6FDA1-15D7-4D4A-9FE0-5628CD39A12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455" y="1429794"/>
            <a:ext cx="5824395" cy="29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LINKE-</a:t>
            </a:r>
            <a:r>
              <a:rPr lang="zh-CN" altLang="en-US" dirty="0"/>
              <a:t>数海星云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FE06FC2-426F-47CA-AECC-CBBFEC11C501}"/>
              </a:ext>
            </a:extLst>
          </p:cNvPr>
          <p:cNvGrpSpPr/>
          <p:nvPr/>
        </p:nvGrpSpPr>
        <p:grpSpPr>
          <a:xfrm>
            <a:off x="1054580" y="1157611"/>
            <a:ext cx="4605556" cy="3563221"/>
            <a:chOff x="1538039" y="1322423"/>
            <a:chExt cx="5551584" cy="4352441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A6577E0-BE0B-40DA-8CD4-765CF05C6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039" y="1322423"/>
              <a:ext cx="5488018" cy="1084848"/>
            </a:xfrm>
            <a:prstGeom prst="rect">
              <a:avLst/>
            </a:prstGeom>
          </p:spPr>
        </p:pic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4350E02-FDC3-47AF-959A-9CB50AB6F1D2}"/>
                </a:ext>
              </a:extLst>
            </p:cNvPr>
            <p:cNvGrpSpPr/>
            <p:nvPr/>
          </p:nvGrpSpPr>
          <p:grpSpPr>
            <a:xfrm>
              <a:off x="1692961" y="2757120"/>
              <a:ext cx="1254651" cy="2531586"/>
              <a:chOff x="2071170" y="3103415"/>
              <a:chExt cx="1672868" cy="3375448"/>
            </a:xfrm>
          </p:grpSpPr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8E9D79D2-C746-4275-A6CA-F09C282E84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11" r="1484" b="8245"/>
              <a:stretch/>
            </p:blipFill>
            <p:spPr>
              <a:xfrm>
                <a:off x="2071170" y="4256215"/>
                <a:ext cx="1650634" cy="1069848"/>
              </a:xfrm>
              <a:prstGeom prst="rect">
                <a:avLst/>
              </a:prstGeom>
            </p:spPr>
          </p:pic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746CCEE4-7E06-40D9-B22B-03032CE52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7810" y="3103415"/>
                <a:ext cx="1666228" cy="1154430"/>
              </a:xfrm>
              <a:prstGeom prst="rect">
                <a:avLst/>
              </a:prstGeom>
            </p:spPr>
          </p:pic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122D1B61-90BC-4C66-87C6-2E56F2BD71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84" r="7001"/>
              <a:stretch/>
            </p:blipFill>
            <p:spPr>
              <a:xfrm>
                <a:off x="2077810" y="5294108"/>
                <a:ext cx="1647503" cy="1184755"/>
              </a:xfrm>
              <a:prstGeom prst="rect">
                <a:avLst/>
              </a:prstGeom>
            </p:spPr>
          </p:pic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B89A32F3-FB40-4FB6-90EB-693DC08632DF}"/>
                </a:ext>
              </a:extLst>
            </p:cNvPr>
            <p:cNvGrpSpPr/>
            <p:nvPr/>
          </p:nvGrpSpPr>
          <p:grpSpPr>
            <a:xfrm>
              <a:off x="5841716" y="2757121"/>
              <a:ext cx="1247907" cy="2531585"/>
              <a:chOff x="4398263" y="3103416"/>
              <a:chExt cx="1663876" cy="3375447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C09CDC4C-7317-4A60-88BC-D981C34D7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8263" y="4256215"/>
                <a:ext cx="1663875" cy="1068218"/>
              </a:xfrm>
              <a:prstGeom prst="rect">
                <a:avLst/>
              </a:prstGeom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162A33A8-6882-4D0C-8C18-F2B289658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8264" y="3103416"/>
                <a:ext cx="1663875" cy="1152800"/>
              </a:xfrm>
              <a:prstGeom prst="rect">
                <a:avLst/>
              </a:prstGeom>
            </p:spPr>
          </p:pic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4C4C0B11-A24A-4C37-823A-934401597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8263" y="5326063"/>
                <a:ext cx="1663875" cy="1152800"/>
              </a:xfrm>
              <a:prstGeom prst="rect">
                <a:avLst/>
              </a:prstGeom>
            </p:spPr>
          </p:pic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2D31786-3107-4722-B278-71690CCB54EC}"/>
                </a:ext>
              </a:extLst>
            </p:cNvPr>
            <p:cNvGrpSpPr/>
            <p:nvPr/>
          </p:nvGrpSpPr>
          <p:grpSpPr>
            <a:xfrm>
              <a:off x="4449929" y="2757120"/>
              <a:ext cx="1264583" cy="2531586"/>
              <a:chOff x="6773966" y="3103415"/>
              <a:chExt cx="1686110" cy="3375448"/>
            </a:xfrm>
          </p:grpSpPr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ADC53445-7FC6-438E-870E-AB924D740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966" y="4256216"/>
                <a:ext cx="1686109" cy="1069848"/>
              </a:xfrm>
              <a:prstGeom prst="rect">
                <a:avLst/>
              </a:prstGeom>
            </p:spPr>
          </p:pic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6782AB0A-72F2-402F-92D6-29697CCB8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6200" y="3103415"/>
                <a:ext cx="1663875" cy="1152800"/>
              </a:xfrm>
              <a:prstGeom prst="rect">
                <a:avLst/>
              </a:prstGeom>
            </p:spPr>
          </p:pic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686E101C-F228-49CB-BEDB-C8E0DF374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966" y="5326063"/>
                <a:ext cx="1686110" cy="1152800"/>
              </a:xfrm>
              <a:prstGeom prst="rect">
                <a:avLst/>
              </a:prstGeom>
            </p:spPr>
          </p:pic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8634AF8-5720-46DF-84C9-1A2F8CECA63F}"/>
                </a:ext>
              </a:extLst>
            </p:cNvPr>
            <p:cNvGrpSpPr/>
            <p:nvPr/>
          </p:nvGrpSpPr>
          <p:grpSpPr>
            <a:xfrm>
              <a:off x="3074818" y="2757121"/>
              <a:ext cx="1247906" cy="2531585"/>
              <a:chOff x="9114299" y="3103416"/>
              <a:chExt cx="1663875" cy="3375447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0C4C7846-015A-4C98-A917-BB87D1413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299" y="4256216"/>
                <a:ext cx="1663875" cy="1069847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F8D8BDAB-7CD0-4AE5-9F70-D9355A6A7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299" y="3103416"/>
                <a:ext cx="1663875" cy="1152800"/>
              </a:xfrm>
              <a:prstGeom prst="rect">
                <a:avLst/>
              </a:prstGeom>
            </p:spPr>
          </p:pic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D51B778A-E245-4C13-940B-8A77FC238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299" y="5326063"/>
                <a:ext cx="1663875" cy="1152800"/>
              </a:xfrm>
              <a:prstGeom prst="rect">
                <a:avLst/>
              </a:prstGeom>
            </p:spPr>
          </p:pic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7E15492-64D2-47BF-BEE0-798868FBCB88}"/>
                </a:ext>
              </a:extLst>
            </p:cNvPr>
            <p:cNvSpPr/>
            <p:nvPr/>
          </p:nvSpPr>
          <p:spPr>
            <a:xfrm>
              <a:off x="1907279" y="5342452"/>
              <a:ext cx="892003" cy="304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385763">
                <a:defRPr/>
              </a:pPr>
              <a:r>
                <a:rPr kumimoji="1" lang="zh-CN" altLang="en-US" sz="759" dirty="0">
                  <a:solidFill>
                    <a:prstClr val="black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原始图片</a:t>
              </a:r>
              <a:endParaRPr kumimoji="1" lang="en-US" altLang="zh-CN" sz="338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B69F574-04D8-4496-B32B-92050E8CA85D}"/>
                </a:ext>
              </a:extLst>
            </p:cNvPr>
            <p:cNvSpPr/>
            <p:nvPr/>
          </p:nvSpPr>
          <p:spPr>
            <a:xfrm>
              <a:off x="3510178" y="5370734"/>
              <a:ext cx="589039" cy="304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385763">
                <a:defRPr/>
              </a:pPr>
              <a:r>
                <a:rPr kumimoji="1" lang="zh-CN" altLang="en-US" sz="759" dirty="0">
                  <a:solidFill>
                    <a:prstClr val="black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模糊</a:t>
              </a:r>
              <a:endParaRPr kumimoji="1" lang="en-US" altLang="zh-CN" sz="338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98C35EF-54BB-40CC-914E-63379AD7574B}"/>
                </a:ext>
              </a:extLst>
            </p:cNvPr>
            <p:cNvSpPr/>
            <p:nvPr/>
          </p:nvSpPr>
          <p:spPr>
            <a:xfrm>
              <a:off x="4799747" y="5366193"/>
              <a:ext cx="740522" cy="304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385763">
                <a:defRPr/>
              </a:pPr>
              <a:r>
                <a:rPr kumimoji="1" lang="zh-CN" altLang="en-US" sz="759" dirty="0">
                  <a:solidFill>
                    <a:prstClr val="black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马赛克</a:t>
              </a:r>
              <a:endParaRPr kumimoji="1" lang="en-US" altLang="zh-CN" sz="338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3F5F832-49A7-4206-A289-0806B3FB13E6}"/>
                </a:ext>
              </a:extLst>
            </p:cNvPr>
            <p:cNvSpPr/>
            <p:nvPr/>
          </p:nvSpPr>
          <p:spPr>
            <a:xfrm>
              <a:off x="6262438" y="5342453"/>
              <a:ext cx="589039" cy="304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385763">
                <a:defRPr/>
              </a:pPr>
              <a:r>
                <a:rPr kumimoji="1" lang="zh-CN" altLang="en-US" sz="759" dirty="0">
                  <a:solidFill>
                    <a:prstClr val="black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消去</a:t>
              </a:r>
              <a:endParaRPr kumimoji="1" lang="en-US" altLang="zh-CN" sz="338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349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LINKE-</a:t>
            </a:r>
            <a:r>
              <a:rPr lang="zh-CN" altLang="en-US" dirty="0"/>
              <a:t>数海星云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 dirty="0"/>
          </a:p>
        </p:txBody>
      </p:sp>
      <p:pic>
        <p:nvPicPr>
          <p:cNvPr id="26" name="2">
            <a:hlinkClick r:id="" action="ppaction://media"/>
            <a:extLst>
              <a:ext uri="{FF2B5EF4-FFF2-40B4-BE49-F238E27FC236}">
                <a16:creationId xmlns:a16="http://schemas.microsoft.com/office/drawing/2014/main" id="{F139816C-4F49-4DCF-80DF-43A7F0940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77405" y="1230383"/>
            <a:ext cx="1824969" cy="1368727"/>
          </a:xfrm>
          <a:prstGeom prst="rect">
            <a:avLst/>
          </a:prstGeom>
        </p:spPr>
      </p:pic>
      <p:pic>
        <p:nvPicPr>
          <p:cNvPr id="27" name="2">
            <a:hlinkClick r:id="" action="ppaction://media"/>
            <a:extLst>
              <a:ext uri="{FF2B5EF4-FFF2-40B4-BE49-F238E27FC236}">
                <a16:creationId xmlns:a16="http://schemas.microsoft.com/office/drawing/2014/main" id="{521E9CAC-4132-405E-8683-D1DE9FCD2D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77405" y="2975508"/>
            <a:ext cx="1824969" cy="1368727"/>
          </a:xfrm>
          <a:prstGeom prst="rect">
            <a:avLst/>
          </a:prstGeom>
        </p:spPr>
      </p:pic>
      <p:pic>
        <p:nvPicPr>
          <p:cNvPr id="28" name="bag">
            <a:hlinkClick r:id="" action="ppaction://media"/>
            <a:extLst>
              <a:ext uri="{FF2B5EF4-FFF2-40B4-BE49-F238E27FC236}">
                <a16:creationId xmlns:a16="http://schemas.microsoft.com/office/drawing/2014/main" id="{22C1651D-2AEE-4804-9FB7-B39B07F5E28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99174" y="1230383"/>
            <a:ext cx="1824969" cy="1368727"/>
          </a:xfrm>
          <a:prstGeom prst="rect">
            <a:avLst/>
          </a:prstGeom>
        </p:spPr>
      </p:pic>
      <p:pic>
        <p:nvPicPr>
          <p:cNvPr id="29" name="arked_toinp_orig_small">
            <a:hlinkClick r:id="" action="ppaction://media"/>
            <a:extLst>
              <a:ext uri="{FF2B5EF4-FFF2-40B4-BE49-F238E27FC236}">
                <a16:creationId xmlns:a16="http://schemas.microsoft.com/office/drawing/2014/main" id="{DA971D9D-DAC9-4991-8FA2-7B1BFB67F64C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631617" y="1230383"/>
            <a:ext cx="1824969" cy="1368727"/>
          </a:xfrm>
          <a:prstGeom prst="rect">
            <a:avLst/>
          </a:prstGeom>
        </p:spPr>
      </p:pic>
      <p:pic>
        <p:nvPicPr>
          <p:cNvPr id="30" name="arked_inp_full_small">
            <a:hlinkClick r:id="" action="ppaction://media"/>
            <a:extLst>
              <a:ext uri="{FF2B5EF4-FFF2-40B4-BE49-F238E27FC236}">
                <a16:creationId xmlns:a16="http://schemas.microsoft.com/office/drawing/2014/main" id="{6DB67171-9DB5-4A11-BDED-D7E607E357C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642290" y="2968537"/>
            <a:ext cx="1824969" cy="1368727"/>
          </a:xfrm>
          <a:prstGeom prst="rect">
            <a:avLst/>
          </a:prstGeom>
        </p:spPr>
      </p:pic>
      <p:pic>
        <p:nvPicPr>
          <p:cNvPr id="31" name="bag~1">
            <a:hlinkClick r:id="" action="ppaction://media"/>
            <a:extLst>
              <a:ext uri="{FF2B5EF4-FFF2-40B4-BE49-F238E27FC236}">
                <a16:creationId xmlns:a16="http://schemas.microsoft.com/office/drawing/2014/main" id="{2E0B6C66-4ABE-4B2B-A77D-B9BE411CAAA2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630659" y="2968537"/>
            <a:ext cx="1824969" cy="136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3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Federated learning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Extract features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831" t="18686" r="1415"/>
          <a:stretch/>
        </p:blipFill>
        <p:spPr>
          <a:xfrm>
            <a:off x="602826" y="1836860"/>
            <a:ext cx="5422227" cy="21897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90278" y="4314926"/>
            <a:ext cx="55329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Montserrat" panose="02010600030101010101" charset="0"/>
              </a:rPr>
              <a:t>https://miro.medium.com/max/3264/1*HaH611vAy2eB1e42vz3X4g.png</a:t>
            </a:r>
          </a:p>
        </p:txBody>
      </p:sp>
    </p:spTree>
    <p:extLst>
      <p:ext uri="{BB962C8B-B14F-4D97-AF65-F5344CB8AC3E}">
        <p14:creationId xmlns:p14="http://schemas.microsoft.com/office/powerpoint/2010/main" val="1579451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079999"/>
            <a:ext cx="5765594" cy="3269117"/>
          </a:xfrm>
        </p:spPr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</a:rPr>
              <a:t>不给</a:t>
            </a:r>
            <a:r>
              <a:rPr lang="en-US" altLang="zh-CN" b="1" dirty="0">
                <a:solidFill>
                  <a:srgbClr val="0070C0"/>
                </a:solidFill>
              </a:rPr>
              <a:t>/</a:t>
            </a:r>
            <a:r>
              <a:rPr lang="zh-CN" altLang="en-US" b="1" dirty="0">
                <a:solidFill>
                  <a:srgbClr val="0070C0"/>
                </a:solidFill>
              </a:rPr>
              <a:t>部分不给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en-US" altLang="zh-CN" b="1" dirty="0"/>
              <a:t>Suppress</a:t>
            </a:r>
          </a:p>
          <a:p>
            <a:pPr lvl="1"/>
            <a:r>
              <a:rPr lang="en-US" altLang="zh-CN" b="1" dirty="0"/>
              <a:t>Break linkage</a:t>
            </a:r>
            <a:endParaRPr lang="en-US" altLang="zh-CN" dirty="0"/>
          </a:p>
          <a:p>
            <a:pPr lvl="1"/>
            <a:r>
              <a:rPr lang="en-US" altLang="zh-CN" b="1" dirty="0"/>
              <a:t>Monitor the queries</a:t>
            </a:r>
            <a:r>
              <a:rPr lang="en-US" altLang="zh-CN" dirty="0"/>
              <a:t>: query restriction/auditing</a:t>
            </a:r>
          </a:p>
          <a:p>
            <a:r>
              <a:rPr lang="zh-CN" altLang="en-US" b="1" dirty="0">
                <a:solidFill>
                  <a:srgbClr val="0070C0"/>
                </a:solidFill>
              </a:rPr>
              <a:t>给加密的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en-US" altLang="zh-CN" b="1" dirty="0"/>
              <a:t>Secure Multiparty Computing</a:t>
            </a:r>
          </a:p>
          <a:p>
            <a:r>
              <a:rPr lang="zh-CN" altLang="en-US" b="1" dirty="0">
                <a:solidFill>
                  <a:srgbClr val="0070C0"/>
                </a:solidFill>
              </a:rPr>
              <a:t>给不精准的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en-US" altLang="zh-CN" b="1" dirty="0"/>
              <a:t>Change granularity</a:t>
            </a:r>
            <a:r>
              <a:rPr lang="en-US" altLang="zh-CN" dirty="0"/>
              <a:t>: generalize/aggregate</a:t>
            </a:r>
          </a:p>
          <a:p>
            <a:pPr lvl="1"/>
            <a:r>
              <a:rPr lang="en-US" altLang="zh-CN" b="1" dirty="0"/>
              <a:t>Change accuracy</a:t>
            </a:r>
            <a:r>
              <a:rPr lang="en-US" altLang="zh-CN" dirty="0"/>
              <a:t>: swapping/add noise (DP)</a:t>
            </a:r>
          </a:p>
          <a:p>
            <a:pPr lvl="1"/>
            <a:r>
              <a:rPr lang="en-US" altLang="zh-CN" b="1" dirty="0"/>
              <a:t>Extract features</a:t>
            </a:r>
            <a:r>
              <a:rPr lang="en-US" altLang="zh-CN" dirty="0"/>
              <a:t>: federated learning</a:t>
            </a:r>
          </a:p>
          <a:p>
            <a:r>
              <a:rPr lang="zh-CN" altLang="en-US" b="1" dirty="0">
                <a:solidFill>
                  <a:srgbClr val="0070C0"/>
                </a:solidFill>
              </a:rPr>
              <a:t>给合成的</a:t>
            </a:r>
            <a:r>
              <a:rPr lang="en-US" altLang="zh-CN" b="1" dirty="0">
                <a:solidFill>
                  <a:srgbClr val="0070C0"/>
                </a:solidFill>
              </a:rPr>
              <a:t>(Synthetic data</a:t>
            </a:r>
            <a:r>
              <a:rPr lang="zh-CN" altLang="en-US" b="1" dirty="0">
                <a:solidFill>
                  <a:srgbClr val="0070C0"/>
                </a:solidFill>
              </a:rPr>
              <a:t>）</a:t>
            </a:r>
            <a:endParaRPr lang="en-US" altLang="zh-CN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Inference Control Methods</a:t>
            </a:r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2323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718" y="1286045"/>
            <a:ext cx="1588237" cy="158823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Who</a:t>
            </a:r>
            <a:r>
              <a:rPr lang="en-US" altLang="zh-CN" dirty="0"/>
              <a:t> involved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pic>
        <p:nvPicPr>
          <p:cNvPr id="1026" name="Picture 2" descr="Image result for evil pers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340" y="118548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54" y="1185485"/>
            <a:ext cx="1800000" cy="18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9519" y="2730677"/>
            <a:ext cx="1583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1400"/>
              <a:buFont typeface="Montserrat"/>
              <a:buNone/>
              <a:defRPr sz="1800" b="1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0070C0"/>
                </a:solidFill>
              </a:rPr>
              <a:t>Data Owners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39555" y="2730676"/>
            <a:ext cx="1583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1400"/>
              <a:buFont typeface="Montserrat"/>
              <a:buNone/>
              <a:defRPr sz="1800" b="1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0070C0"/>
                </a:solidFill>
              </a:rPr>
              <a:t>Semi-Honest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45370" y="2730676"/>
            <a:ext cx="1583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1400"/>
              <a:buFont typeface="Montserrat"/>
              <a:buNone/>
              <a:defRPr sz="1800" b="1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0070C0"/>
                </a:solidFill>
              </a:rPr>
              <a:t>Malicious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72133" y="3271304"/>
            <a:ext cx="3094265" cy="135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1400"/>
              <a:buFont typeface="Montserrat"/>
              <a:buNone/>
              <a:defRPr sz="1800" b="1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>
                    <a:lumMod val="10000"/>
                  </a:schemeClr>
                </a:solidFill>
              </a:rPr>
              <a:t>Service Providers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>
                    <a:lumMod val="10000"/>
                  </a:schemeClr>
                </a:solidFill>
              </a:rPr>
              <a:t>Other Data Owners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>
                    <a:lumMod val="10000"/>
                  </a:schemeClr>
                </a:solidFill>
              </a:rPr>
              <a:t>Attackers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2">
                    <a:lumMod val="10000"/>
                  </a:schemeClr>
                </a:solidFill>
              </a:rPr>
              <a:t>…</a:t>
            </a:r>
            <a:endParaRPr lang="zh-CN" altLang="en-US" sz="1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285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Synthetic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13" y="1240971"/>
            <a:ext cx="2790825" cy="13763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49949"/>
          <a:stretch/>
        </p:blipFill>
        <p:spPr>
          <a:xfrm>
            <a:off x="1687138" y="2855216"/>
            <a:ext cx="3342062" cy="16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58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Synthetic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38" y="1089524"/>
            <a:ext cx="5506830" cy="34417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5438" y="4402318"/>
            <a:ext cx="5905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3"/>
              </a:rPr>
              <a:t>https://thenewstack.io/speech2face-reconstructs-faces-using-only-voice-audio/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7627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Synthetic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 dirty="0"/>
          </a:p>
        </p:txBody>
      </p:sp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7E8B23D2-92F4-40B6-AA30-646ECF64F6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5" y="1711403"/>
            <a:ext cx="1043420" cy="1045968"/>
          </a:xfrm>
          <a:prstGeom prst="rect">
            <a:avLst/>
          </a:prstGeom>
        </p:spPr>
      </p:pic>
      <p:pic>
        <p:nvPicPr>
          <p:cNvPr id="7" name="图片 6" descr="屏幕剪辑">
            <a:extLst>
              <a:ext uri="{FF2B5EF4-FFF2-40B4-BE49-F238E27FC236}">
                <a16:creationId xmlns:a16="http://schemas.microsoft.com/office/drawing/2014/main" id="{690BB061-5F73-47EE-ACC3-07AF445B9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82" y="1715242"/>
            <a:ext cx="1042129" cy="1042129"/>
          </a:xfrm>
          <a:prstGeom prst="rect">
            <a:avLst/>
          </a:prstGeom>
        </p:spPr>
      </p:pic>
      <p:pic>
        <p:nvPicPr>
          <p:cNvPr id="10" name="图片 9" descr="屏幕剪辑">
            <a:extLst>
              <a:ext uri="{FF2B5EF4-FFF2-40B4-BE49-F238E27FC236}">
                <a16:creationId xmlns:a16="http://schemas.microsoft.com/office/drawing/2014/main" id="{D8D1BADA-41AB-48D0-8CAD-F302A4998B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31" y="1719090"/>
            <a:ext cx="1045956" cy="1048511"/>
          </a:xfrm>
          <a:prstGeom prst="rect">
            <a:avLst/>
          </a:prstGeom>
        </p:spPr>
      </p:pic>
      <p:pic>
        <p:nvPicPr>
          <p:cNvPr id="11" name="图片 10" descr="屏幕剪辑">
            <a:extLst>
              <a:ext uri="{FF2B5EF4-FFF2-40B4-BE49-F238E27FC236}">
                <a16:creationId xmlns:a16="http://schemas.microsoft.com/office/drawing/2014/main" id="{ECE89CC4-ECCF-4E2C-98CE-3903E0B6C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16" y="1719090"/>
            <a:ext cx="1046216" cy="1042129"/>
          </a:xfrm>
          <a:prstGeom prst="rect">
            <a:avLst/>
          </a:prstGeom>
        </p:spPr>
      </p:pic>
      <p:pic>
        <p:nvPicPr>
          <p:cNvPr id="12" name="图片 11" descr="屏幕剪辑">
            <a:extLst>
              <a:ext uri="{FF2B5EF4-FFF2-40B4-BE49-F238E27FC236}">
                <a16:creationId xmlns:a16="http://schemas.microsoft.com/office/drawing/2014/main" id="{34744837-A651-47AF-8B4A-2AAF8AA424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30" y="2772695"/>
            <a:ext cx="1043585" cy="1042310"/>
          </a:xfrm>
          <a:prstGeom prst="rect">
            <a:avLst/>
          </a:prstGeom>
        </p:spPr>
      </p:pic>
      <p:pic>
        <p:nvPicPr>
          <p:cNvPr id="13" name="图片 12" descr="屏幕剪辑">
            <a:extLst>
              <a:ext uri="{FF2B5EF4-FFF2-40B4-BE49-F238E27FC236}">
                <a16:creationId xmlns:a16="http://schemas.microsoft.com/office/drawing/2014/main" id="{30A136A4-C46E-4EC1-9E5C-21E3A35260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9" y="2767600"/>
            <a:ext cx="1047405" cy="1047405"/>
          </a:xfrm>
          <a:prstGeom prst="rect">
            <a:avLst/>
          </a:prstGeom>
        </p:spPr>
      </p:pic>
      <p:pic>
        <p:nvPicPr>
          <p:cNvPr id="14" name="图片 13" descr="屏幕剪辑">
            <a:extLst>
              <a:ext uri="{FF2B5EF4-FFF2-40B4-BE49-F238E27FC236}">
                <a16:creationId xmlns:a16="http://schemas.microsoft.com/office/drawing/2014/main" id="{5E32C2F6-9740-4C89-B02E-76BF1250A2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52" y="2757371"/>
            <a:ext cx="1046633" cy="1045356"/>
          </a:xfrm>
          <a:prstGeom prst="rect">
            <a:avLst/>
          </a:prstGeom>
        </p:spPr>
      </p:pic>
      <p:pic>
        <p:nvPicPr>
          <p:cNvPr id="15" name="图片 14" descr="屏幕剪辑">
            <a:extLst>
              <a:ext uri="{FF2B5EF4-FFF2-40B4-BE49-F238E27FC236}">
                <a16:creationId xmlns:a16="http://schemas.microsoft.com/office/drawing/2014/main" id="{33BE5399-F95C-4C68-B4CE-324B6E1BC9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70" y="2756084"/>
            <a:ext cx="1050732" cy="10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14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How</a:t>
            </a:r>
            <a:r>
              <a:rPr lang="en-US" altLang="zh-CN" dirty="0"/>
              <a:t> to protect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25" y="1067696"/>
            <a:ext cx="1514010" cy="16088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888" y="3026765"/>
            <a:ext cx="2790825" cy="1376388"/>
          </a:xfrm>
          <a:prstGeom prst="rect">
            <a:avLst/>
          </a:prstGeom>
        </p:spPr>
      </p:pic>
      <p:pic>
        <p:nvPicPr>
          <p:cNvPr id="3074" name="Picture 2" descr="Image result for blur fac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5" r="33878"/>
          <a:stretch/>
        </p:blipFill>
        <p:spPr bwMode="auto">
          <a:xfrm>
            <a:off x="4261686" y="1079998"/>
            <a:ext cx="1375080" cy="15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1" t="13164" r="71408" b="55633"/>
          <a:stretch/>
        </p:blipFill>
        <p:spPr>
          <a:xfrm>
            <a:off x="967275" y="1079998"/>
            <a:ext cx="1552575" cy="15366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1618" r="49337" b="55633"/>
          <a:stretch/>
        </p:blipFill>
        <p:spPr>
          <a:xfrm>
            <a:off x="921800" y="1947335"/>
            <a:ext cx="1590676" cy="154761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96364" y="3204548"/>
            <a:ext cx="1583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1400"/>
              <a:buFont typeface="Montserrat"/>
              <a:buNone/>
              <a:defRPr sz="1800" b="1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0070C0"/>
                </a:solidFill>
              </a:rPr>
              <a:t>1.</a:t>
            </a:r>
            <a:r>
              <a:rPr lang="zh-CN" altLang="en-US" sz="1600" dirty="0">
                <a:solidFill>
                  <a:srgbClr val="0070C0"/>
                </a:solidFill>
              </a:rPr>
              <a:t>（部分）不给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191360" y="2408427"/>
            <a:ext cx="1583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1400"/>
              <a:buFont typeface="Montserrat"/>
              <a:buNone/>
              <a:defRPr sz="1800" b="1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0070C0"/>
                </a:solidFill>
              </a:rPr>
              <a:t>3. </a:t>
            </a:r>
            <a:r>
              <a:rPr lang="zh-CN" altLang="en-US" sz="1600" dirty="0">
                <a:solidFill>
                  <a:srgbClr val="0070C0"/>
                </a:solidFill>
              </a:rPr>
              <a:t>给不精准的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565325" y="2413935"/>
            <a:ext cx="1583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1400"/>
              <a:buFont typeface="Montserrat"/>
              <a:buNone/>
              <a:defRPr sz="1800" b="1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0070C0"/>
                </a:solidFill>
              </a:rPr>
              <a:t>2. </a:t>
            </a:r>
            <a:r>
              <a:rPr lang="zh-CN" altLang="en-US" sz="1600" dirty="0">
                <a:solidFill>
                  <a:srgbClr val="0070C0"/>
                </a:solidFill>
              </a:rPr>
              <a:t>给加密的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428980" y="4186922"/>
            <a:ext cx="1583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lt1"/>
              </a:buClr>
              <a:buSzPts val="1400"/>
              <a:buFont typeface="Montserrat"/>
              <a:buNone/>
              <a:defRPr sz="1800" b="1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0070C0"/>
                </a:solidFill>
              </a:rPr>
              <a:t>4. </a:t>
            </a:r>
            <a:r>
              <a:rPr lang="zh-CN" altLang="en-US" sz="1600" dirty="0">
                <a:solidFill>
                  <a:srgbClr val="0070C0"/>
                </a:solidFill>
              </a:rPr>
              <a:t>给合成的</a:t>
            </a:r>
          </a:p>
        </p:txBody>
      </p:sp>
    </p:spTree>
    <p:extLst>
      <p:ext uri="{BB962C8B-B14F-4D97-AF65-F5344CB8AC3E}">
        <p14:creationId xmlns:p14="http://schemas.microsoft.com/office/powerpoint/2010/main" val="354074207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Synthetic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AA61E6A-84DA-4124-93A4-0828E2E85226}"/>
              </a:ext>
            </a:extLst>
          </p:cNvPr>
          <p:cNvGrpSpPr/>
          <p:nvPr/>
        </p:nvGrpSpPr>
        <p:grpSpPr>
          <a:xfrm>
            <a:off x="473353" y="1821991"/>
            <a:ext cx="5837927" cy="2122882"/>
            <a:chOff x="251521" y="1700808"/>
            <a:chExt cx="8784976" cy="324036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B89817F-6A40-43E1-BC10-5CB9BC0399AC}"/>
                </a:ext>
              </a:extLst>
            </p:cNvPr>
            <p:cNvSpPr/>
            <p:nvPr/>
          </p:nvSpPr>
          <p:spPr bwMode="auto">
            <a:xfrm>
              <a:off x="251521" y="1700808"/>
              <a:ext cx="8784976" cy="3240360"/>
            </a:xfrm>
            <a:prstGeom prst="rect">
              <a:avLst/>
            </a:prstGeom>
            <a:solidFill>
              <a:srgbClr val="E7B98A">
                <a:lumMod val="20000"/>
                <a:lumOff val="80000"/>
              </a:srgbClr>
            </a:solidFill>
            <a:ln w="28575">
              <a:solidFill>
                <a:srgbClr val="E7B98A">
                  <a:lumMod val="75000"/>
                </a:srgbClr>
              </a:solidFill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zh-CN" altLang="en-US" sz="1013">
                <a:latin typeface="Arial" charset="0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D561480-4F7C-48CF-9F57-5757752C31A3}"/>
                </a:ext>
              </a:extLst>
            </p:cNvPr>
            <p:cNvGrpSpPr/>
            <p:nvPr/>
          </p:nvGrpSpPr>
          <p:grpSpPr>
            <a:xfrm>
              <a:off x="395536" y="2060848"/>
              <a:ext cx="8496944" cy="2562378"/>
              <a:chOff x="395536" y="2060848"/>
              <a:chExt cx="8496944" cy="2562378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85C1FB90-7C24-4587-BCBB-DC0B3A695465}"/>
                  </a:ext>
                </a:extLst>
              </p:cNvPr>
              <p:cNvGrpSpPr/>
              <p:nvPr/>
            </p:nvGrpSpPr>
            <p:grpSpPr>
              <a:xfrm>
                <a:off x="395536" y="2060848"/>
                <a:ext cx="8496944" cy="2562378"/>
                <a:chOff x="251520" y="1946742"/>
                <a:chExt cx="8496944" cy="2562378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FE4B020-9847-4A8D-9BE0-EFF1F4FB4B82}"/>
                    </a:ext>
                  </a:extLst>
                </p:cNvPr>
                <p:cNvSpPr/>
                <p:nvPr/>
              </p:nvSpPr>
              <p:spPr bwMode="auto">
                <a:xfrm>
                  <a:off x="251520" y="1988840"/>
                  <a:ext cx="1944216" cy="252028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2700">
                  <a:solidFill>
                    <a:srgbClr val="FFFFFF">
                      <a:lumMod val="50000"/>
                    </a:srgbClr>
                  </a:solidFill>
                </a:ln>
                <a:effectLst/>
              </p:spPr>
              <p:txBody>
                <a:bodyPr vert="horz" wrap="square" lIns="51435" tIns="25718" rIns="51435" bIns="25718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51435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CC9900"/>
                    </a:buClr>
                    <a:defRPr/>
                  </a:pPr>
                  <a:endParaRPr lang="zh-CN" altLang="en-US" sz="1013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2AEF0AD5-914D-43C6-9916-355502208729}"/>
                    </a:ext>
                  </a:extLst>
                </p:cNvPr>
                <p:cNvSpPr/>
                <p:nvPr/>
              </p:nvSpPr>
              <p:spPr bwMode="auto">
                <a:xfrm>
                  <a:off x="2444777" y="1968658"/>
                  <a:ext cx="1944216" cy="252028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2700">
                  <a:solidFill>
                    <a:srgbClr val="FFFFFF">
                      <a:lumMod val="50000"/>
                    </a:srgbClr>
                  </a:solidFill>
                </a:ln>
                <a:effectLst/>
              </p:spPr>
              <p:txBody>
                <a:bodyPr vert="horz" wrap="square" lIns="51435" tIns="25718" rIns="51435" bIns="25718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51435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CC9900"/>
                    </a:buClr>
                    <a:defRPr/>
                  </a:pPr>
                  <a:endParaRPr lang="zh-CN" altLang="en-US" sz="1013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C3C7321-7B3F-4012-824B-9A9482A4182B}"/>
                    </a:ext>
                  </a:extLst>
                </p:cNvPr>
                <p:cNvSpPr/>
                <p:nvPr/>
              </p:nvSpPr>
              <p:spPr bwMode="auto">
                <a:xfrm>
                  <a:off x="4638034" y="1959318"/>
                  <a:ext cx="1944216" cy="252028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2700">
                  <a:solidFill>
                    <a:srgbClr val="FFFFFF">
                      <a:lumMod val="50000"/>
                    </a:srgbClr>
                  </a:solidFill>
                </a:ln>
                <a:effectLst/>
              </p:spPr>
              <p:txBody>
                <a:bodyPr vert="horz" wrap="square" lIns="51435" tIns="25718" rIns="51435" bIns="25718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51435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CC9900"/>
                    </a:buClr>
                    <a:defRPr/>
                  </a:pPr>
                  <a:endParaRPr lang="zh-CN" altLang="en-US" sz="1013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07585E1E-0BFE-482B-AB40-14BA14798745}"/>
                    </a:ext>
                  </a:extLst>
                </p:cNvPr>
                <p:cNvSpPr/>
                <p:nvPr/>
              </p:nvSpPr>
              <p:spPr bwMode="auto">
                <a:xfrm>
                  <a:off x="6804248" y="1946742"/>
                  <a:ext cx="1944216" cy="252028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2700">
                  <a:solidFill>
                    <a:srgbClr val="FFFFFF">
                      <a:lumMod val="50000"/>
                    </a:srgbClr>
                  </a:solidFill>
                </a:ln>
                <a:effectLst/>
              </p:spPr>
              <p:txBody>
                <a:bodyPr vert="horz" wrap="square" lIns="51435" tIns="25718" rIns="51435" bIns="25718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51435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CC9900"/>
                    </a:buClr>
                    <a:defRPr/>
                  </a:pPr>
                  <a:endParaRPr lang="zh-CN" altLang="en-US" sz="1013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1C01CDF-2DD1-4C73-914C-80B2C7C9313A}"/>
                  </a:ext>
                </a:extLst>
              </p:cNvPr>
              <p:cNvSpPr txBox="1"/>
              <p:nvPr/>
            </p:nvSpPr>
            <p:spPr>
              <a:xfrm>
                <a:off x="689857" y="2376170"/>
                <a:ext cx="1433871" cy="40519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51435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zh-CN" altLang="en-US" sz="1125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原始视频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16F1026-4C18-4CFB-A62D-3CDBF1FAA330}"/>
                  </a:ext>
                </a:extLst>
              </p:cNvPr>
              <p:cNvSpPr txBox="1"/>
              <p:nvPr/>
            </p:nvSpPr>
            <p:spPr>
              <a:xfrm>
                <a:off x="2843965" y="2376170"/>
                <a:ext cx="1433871" cy="40519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51435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zh-CN" altLang="en-US" sz="1125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隐私检测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8912234-A16B-42DB-90CD-71E371229CC6}"/>
                  </a:ext>
                </a:extLst>
              </p:cNvPr>
              <p:cNvSpPr txBox="1"/>
              <p:nvPr/>
            </p:nvSpPr>
            <p:spPr>
              <a:xfrm>
                <a:off x="5046461" y="2376168"/>
                <a:ext cx="1433871" cy="40519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51435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zh-CN" altLang="en-US" sz="1125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隐私替换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44AF9CA-AC0D-4AC3-808D-A7DD7EDD2084}"/>
                  </a:ext>
                </a:extLst>
              </p:cNvPr>
              <p:cNvSpPr txBox="1"/>
              <p:nvPr/>
            </p:nvSpPr>
            <p:spPr>
              <a:xfrm>
                <a:off x="7203435" y="2365775"/>
                <a:ext cx="1433871" cy="40519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51435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zh-CN" altLang="en-US" sz="1125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脱敏视频</a:t>
                </a:r>
              </a:p>
            </p:txBody>
          </p:sp>
          <p:sp>
            <p:nvSpPr>
              <p:cNvPr id="23" name="下箭头 17">
                <a:extLst>
                  <a:ext uri="{FF2B5EF4-FFF2-40B4-BE49-F238E27FC236}">
                    <a16:creationId xmlns:a16="http://schemas.microsoft.com/office/drawing/2014/main" id="{3B51E29D-F29B-4ECE-843D-B48D833A96CE}"/>
                  </a:ext>
                </a:extLst>
              </p:cNvPr>
              <p:cNvSpPr/>
              <p:nvPr/>
            </p:nvSpPr>
            <p:spPr bwMode="auto">
              <a:xfrm rot="16200000">
                <a:off x="2262658" y="2307907"/>
                <a:ext cx="430272" cy="582482"/>
              </a:xfrm>
              <a:prstGeom prst="downArrow">
                <a:avLst/>
              </a:prstGeom>
              <a:solidFill>
                <a:srgbClr val="FFFFFF">
                  <a:lumMod val="95000"/>
                </a:srgbClr>
              </a:solidFill>
              <a:ln w="12700">
                <a:solidFill>
                  <a:srgbClr val="000000"/>
                </a:solidFill>
              </a:ln>
              <a:effectLst/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51435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013">
                  <a:latin typeface="Arial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下箭头 18">
                <a:extLst>
                  <a:ext uri="{FF2B5EF4-FFF2-40B4-BE49-F238E27FC236}">
                    <a16:creationId xmlns:a16="http://schemas.microsoft.com/office/drawing/2014/main" id="{AE181B15-72BC-4D25-A7D2-02B13A37E0B6}"/>
                  </a:ext>
                </a:extLst>
              </p:cNvPr>
              <p:cNvSpPr/>
              <p:nvPr/>
            </p:nvSpPr>
            <p:spPr bwMode="auto">
              <a:xfrm rot="16200000">
                <a:off x="4445460" y="2305368"/>
                <a:ext cx="430272" cy="582482"/>
              </a:xfrm>
              <a:prstGeom prst="downArrow">
                <a:avLst/>
              </a:prstGeom>
              <a:solidFill>
                <a:srgbClr val="FFFFFF">
                  <a:lumMod val="95000"/>
                </a:srgbClr>
              </a:solidFill>
              <a:ln w="12700">
                <a:solidFill>
                  <a:srgbClr val="000000"/>
                </a:solidFill>
              </a:ln>
              <a:effectLst/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51435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013">
                  <a:latin typeface="Arial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下箭头 19">
                <a:extLst>
                  <a:ext uri="{FF2B5EF4-FFF2-40B4-BE49-F238E27FC236}">
                    <a16:creationId xmlns:a16="http://schemas.microsoft.com/office/drawing/2014/main" id="{EBF4AB1A-9759-4859-A838-942F17E4D321}"/>
                  </a:ext>
                </a:extLst>
              </p:cNvPr>
              <p:cNvSpPr/>
              <p:nvPr/>
            </p:nvSpPr>
            <p:spPr bwMode="auto">
              <a:xfrm rot="16200000">
                <a:off x="6654554" y="2305368"/>
                <a:ext cx="430272" cy="582482"/>
              </a:xfrm>
              <a:prstGeom prst="downArrow">
                <a:avLst/>
              </a:prstGeom>
              <a:solidFill>
                <a:srgbClr val="FFFFFF">
                  <a:lumMod val="95000"/>
                </a:srgbClr>
              </a:solidFill>
              <a:ln w="12700">
                <a:solidFill>
                  <a:srgbClr val="000000"/>
                </a:solidFill>
              </a:ln>
              <a:effectLst/>
            </p:spPr>
            <p:txBody>
              <a:bodyPr vert="horz" wrap="square" lIns="51435" tIns="25718" rIns="51435" bIns="2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51435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013">
                  <a:latin typeface="Arial" charset="0"/>
                  <a:ea typeface="等线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B6A2C17-0971-42B3-8C63-76892F8A8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8" t="47200" r="31888" b="-400"/>
            <a:stretch/>
          </p:blipFill>
          <p:spPr>
            <a:xfrm>
              <a:off x="6990884" y="3132367"/>
              <a:ext cx="1856344" cy="130631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3C15CBB-58FB-4603-ACE8-7E0FB1798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8" t="47201" r="31888" b="-1"/>
            <a:stretch/>
          </p:blipFill>
          <p:spPr>
            <a:xfrm>
              <a:off x="469805" y="3149852"/>
              <a:ext cx="1811690" cy="126532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7F5F6FF-313E-414C-BFDE-F0396B1F3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8" t="47201" r="31888" b="-1"/>
            <a:stretch/>
          </p:blipFill>
          <p:spPr>
            <a:xfrm>
              <a:off x="2655055" y="3140808"/>
              <a:ext cx="1811690" cy="126532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41BD8F4-AA5F-453B-835B-4A1F8DD0B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3" t="77803" r="50258" b="16962"/>
            <a:stretch/>
          </p:blipFill>
          <p:spPr>
            <a:xfrm>
              <a:off x="5070879" y="3958616"/>
              <a:ext cx="1375683" cy="42328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05BA0BD-FADB-4518-AE13-2E089E3C8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66" t="77349" r="50264" b="16637"/>
            <a:stretch/>
          </p:blipFill>
          <p:spPr>
            <a:xfrm>
              <a:off x="5085281" y="3102781"/>
              <a:ext cx="1337753" cy="477769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7BF50F-59B0-4EB2-9853-555ECE00F1A1}"/>
                </a:ext>
              </a:extLst>
            </p:cNvPr>
            <p:cNvSpPr/>
            <p:nvPr/>
          </p:nvSpPr>
          <p:spPr bwMode="auto">
            <a:xfrm>
              <a:off x="3131997" y="3782514"/>
              <a:ext cx="647916" cy="2945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zh-CN" altLang="en-US" sz="1013">
                <a:latin typeface="Arial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右箭头 11">
              <a:extLst>
                <a:ext uri="{FF2B5EF4-FFF2-40B4-BE49-F238E27FC236}">
                  <a16:creationId xmlns:a16="http://schemas.microsoft.com/office/drawing/2014/main" id="{2D4B99D4-5536-440C-8A60-BCDEC528B6C9}"/>
                </a:ext>
              </a:extLst>
            </p:cNvPr>
            <p:cNvSpPr/>
            <p:nvPr/>
          </p:nvSpPr>
          <p:spPr bwMode="auto">
            <a:xfrm rot="5400000">
              <a:off x="5592167" y="3674369"/>
              <a:ext cx="339192" cy="212762"/>
            </a:xfrm>
            <a:prstGeom prst="rightArrow">
              <a:avLst/>
            </a:prstGeom>
            <a:noFill/>
            <a:ln>
              <a:solidFill>
                <a:srgbClr val="0000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zh-CN" altLang="en-US" sz="1013">
                <a:latin typeface="Arial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30F2DFE7-454E-459F-8CD1-4A96F738ADFC}"/>
              </a:ext>
            </a:extLst>
          </p:cNvPr>
          <p:cNvSpPr/>
          <p:nvPr/>
        </p:nvSpPr>
        <p:spPr>
          <a:xfrm>
            <a:off x="450077" y="1469604"/>
            <a:ext cx="24497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14350">
              <a:buClrTx/>
            </a:pPr>
            <a:r>
              <a:rPr lang="zh-CN" altLang="en-US" sz="135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自动驾驶数据脱敏</a:t>
            </a:r>
            <a:r>
              <a:rPr lang="en-US" altLang="zh-CN" sz="135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altLang="en-US" sz="135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车牌脱敏</a:t>
            </a:r>
            <a:endParaRPr lang="en-US" altLang="zh-CN" sz="135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493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Which one is better?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>
            <p:extLst>
              <p:ext uri="{D42A27DB-BD31-4B8C-83A1-F6EECF244321}">
                <p14:modId xmlns:p14="http://schemas.microsoft.com/office/powerpoint/2010/main" val="121071172"/>
              </p:ext>
            </p:extLst>
          </p:nvPr>
        </p:nvGraphicFramePr>
        <p:xfrm>
          <a:off x="334716" y="1121580"/>
          <a:ext cx="5246007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380816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1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5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22649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  <a:endParaRPr kumimoji="0" lang="en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857211" y="2365297"/>
            <a:ext cx="5246007" cy="1528647"/>
            <a:chOff x="857211" y="1793685"/>
            <a:chExt cx="5246007" cy="1528647"/>
          </a:xfrm>
        </p:grpSpPr>
        <p:graphicFrame>
          <p:nvGraphicFramePr>
            <p:cNvPr id="8" name="Google Shape;181;p25"/>
            <p:cNvGraphicFramePr/>
            <p:nvPr>
              <p:extLst>
                <p:ext uri="{D42A27DB-BD31-4B8C-83A1-F6EECF244321}">
                  <p14:modId xmlns:p14="http://schemas.microsoft.com/office/powerpoint/2010/main" val="644043237"/>
                </p:ext>
              </p:extLst>
            </p:nvPr>
          </p:nvGraphicFramePr>
          <p:xfrm>
            <a:off x="857211" y="1793685"/>
            <a:ext cx="5246007" cy="1508441"/>
          </p:xfrm>
          <a:graphic>
            <a:graphicData uri="http://schemas.openxmlformats.org/drawingml/2006/table">
              <a:tbl>
                <a:tblPr>
                  <a:noFill/>
                  <a:tableStyleId>{070C5E19-F7B2-4EAC-9170-22403BCCDF83}</a:tableStyleId>
                </a:tblPr>
                <a:tblGrid>
                  <a:gridCol w="380816">
                    <a:extLst>
                      <a:ext uri="{9D8B030D-6E8A-4147-A177-3AD203B41FA5}">
                        <a16:colId xmlns:a16="http://schemas.microsoft.com/office/drawing/2014/main" val="2714416716"/>
                      </a:ext>
                    </a:extLst>
                  </a:gridCol>
                  <a:gridCol w="71003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3529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7854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4082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977850">
                    <a:extLst>
                      <a:ext uri="{9D8B030D-6E8A-4147-A177-3AD203B41FA5}">
                        <a16:colId xmlns:a16="http://schemas.microsoft.com/office/drawing/2014/main" val="2147240051"/>
                      </a:ext>
                    </a:extLst>
                  </a:gridCol>
                  <a:gridCol w="922649">
                    <a:extLst>
                      <a:ext uri="{9D8B030D-6E8A-4147-A177-3AD203B41FA5}">
                        <a16:colId xmlns:a16="http://schemas.microsoft.com/office/drawing/2014/main" val="441937126"/>
                      </a:ext>
                    </a:extLst>
                  </a:gridCol>
                </a:tblGrid>
                <a:tr h="248915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1000" b="1" i="0" u="none" strike="noStrike" cap="none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Name</a:t>
                        </a:r>
                        <a:endParaRPr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000" b="1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A</a:t>
                        </a:r>
                        <a:r>
                          <a:rPr lang="en-US" altLang="zh-CN" sz="1000" b="1" dirty="0" err="1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ge</a:t>
                        </a:r>
                        <a:endParaRPr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Gender</a:t>
                        </a:r>
                        <a:endParaRPr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Zip Code</a:t>
                        </a:r>
                        <a:endParaRPr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Nationality</a:t>
                        </a:r>
                        <a:endParaRPr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bg1"/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Condition</a:t>
                        </a:r>
                        <a:endParaRPr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1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Ann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28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F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13053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Korean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Heart disease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2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Bruce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29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13068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Chinese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Heart disease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3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Cary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21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F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13068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Japanese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Viral infection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FEFE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4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Dick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23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13053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American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Viral infection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335062067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5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 err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Eshwar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50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13053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Indian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Cancer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742380882"/>
                    </a:ext>
                  </a:extLst>
                </a:tr>
                <a:tr h="205624">
                  <a:tc>
                    <a:txBody>
                      <a:bodyPr/>
                      <a:lstStyle/>
                      <a:p>
                        <a:pPr marL="0" lvl="0" indent="0" algn="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CN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6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Source Sans Pro"/>
                            <a:cs typeface="Mongolian Baiti" panose="03000500000000000000" pitchFamily="66" charset="0"/>
                            <a:sym typeface="Source Sans Pro"/>
                          </a:rPr>
                          <a:t>Fox</a:t>
                        </a:r>
                        <a:endParaRPr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55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M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altLang="zh-CN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14750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Japanese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ts val="5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800" b="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Montserrat" panose="02010600030101010101" charset="0"/>
                            <a:ea typeface="Montserrat"/>
                            <a:cs typeface="Mongolian Baiti" panose="03000500000000000000" pitchFamily="66" charset="0"/>
                            <a:sym typeface="Montserrat"/>
                          </a:rPr>
                          <a:t>Flu</a:t>
                        </a:r>
                        <a:endParaRPr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403253573"/>
                    </a:ext>
                  </a:extLst>
                </a:tr>
              </a:tbl>
            </a:graphicData>
          </a:graphic>
        </p:graphicFrame>
        <p:sp>
          <p:nvSpPr>
            <p:cNvPr id="9" name="弧形 8"/>
            <p:cNvSpPr/>
            <p:nvPr/>
          </p:nvSpPr>
          <p:spPr>
            <a:xfrm rot="2119550">
              <a:off x="2136942" y="2062253"/>
              <a:ext cx="323390" cy="445540"/>
            </a:xfrm>
            <a:prstGeom prst="arc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63500" dist="38100" dir="5400000" rotWithShape="0">
                <a:srgbClr val="032544">
                  <a:alpha val="4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rot="2119550">
              <a:off x="2136941" y="2876792"/>
              <a:ext cx="323390" cy="445540"/>
            </a:xfrm>
            <a:prstGeom prst="arc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blurRad="63500" dist="38100" dir="5400000" rotWithShape="0">
                <a:srgbClr val="032544">
                  <a:alpha val="4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graphicFrame>
        <p:nvGraphicFramePr>
          <p:cNvPr id="6" name="Google Shape;181;p25"/>
          <p:cNvGraphicFramePr/>
          <p:nvPr>
            <p:extLst>
              <p:ext uri="{D42A27DB-BD31-4B8C-83A1-F6EECF244321}">
                <p14:modId xmlns:p14="http://schemas.microsoft.com/office/powerpoint/2010/main" val="3811901941"/>
              </p:ext>
            </p:extLst>
          </p:nvPr>
        </p:nvGraphicFramePr>
        <p:xfrm>
          <a:off x="1191513" y="3307906"/>
          <a:ext cx="5246007" cy="1335922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380816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1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5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22649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C00000"/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28+2</a:t>
                      </a:r>
                      <a:endParaRPr sz="1000" b="1" dirty="0">
                        <a:solidFill>
                          <a:srgbClr val="C00000"/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C00000"/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29-1</a:t>
                      </a:r>
                      <a:endParaRPr sz="1000" b="1" dirty="0">
                        <a:solidFill>
                          <a:srgbClr val="C00000"/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C00000"/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21+1</a:t>
                      </a:r>
                      <a:endParaRPr sz="1000" b="1" dirty="0">
                        <a:solidFill>
                          <a:srgbClr val="C00000"/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C00000"/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23-2</a:t>
                      </a:r>
                      <a:endParaRPr sz="1000" b="1" dirty="0">
                        <a:solidFill>
                          <a:srgbClr val="C00000"/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…</a:t>
                      </a:r>
                      <a:endParaRPr sz="12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473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How Much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 dirty="0"/>
          </a:p>
        </p:txBody>
      </p:sp>
      <p:sp>
        <p:nvSpPr>
          <p:cNvPr id="5" name="文本框 4"/>
          <p:cNvSpPr txBox="1"/>
          <p:nvPr/>
        </p:nvSpPr>
        <p:spPr>
          <a:xfrm>
            <a:off x="713953" y="1966587"/>
            <a:ext cx="23731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Privacy Definition 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5528" y="1947537"/>
            <a:ext cx="183720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Utility Metric 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70765" y="3779478"/>
            <a:ext cx="38402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Mechanisms and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 Algorithms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cxnSp>
        <p:nvCxnSpPr>
          <p:cNvPr id="8" name="直接箭头连接符 7"/>
          <p:cNvCxnSpPr>
            <a:stCxn id="5" idx="2"/>
          </p:cNvCxnSpPr>
          <p:nvPr/>
        </p:nvCxnSpPr>
        <p:spPr>
          <a:xfrm>
            <a:off x="1900515" y="2366695"/>
            <a:ext cx="1032024" cy="1324243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箭头连接符 8"/>
          <p:cNvCxnSpPr/>
          <p:nvPr/>
        </p:nvCxnSpPr>
        <p:spPr>
          <a:xfrm flipH="1">
            <a:off x="4075205" y="2357773"/>
            <a:ext cx="967249" cy="1324243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85973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How Much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 dirty="0"/>
          </a:p>
        </p:txBody>
      </p:sp>
      <p:sp>
        <p:nvSpPr>
          <p:cNvPr id="5" name="文本框 4"/>
          <p:cNvSpPr txBox="1"/>
          <p:nvPr/>
        </p:nvSpPr>
        <p:spPr>
          <a:xfrm>
            <a:off x="713953" y="1966587"/>
            <a:ext cx="23731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Privacy Definition 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5528" y="1947537"/>
            <a:ext cx="183720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Utility Metric 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70765" y="3779478"/>
            <a:ext cx="38402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Mechanisms and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 Algorithms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cxnSp>
        <p:nvCxnSpPr>
          <p:cNvPr id="8" name="直接箭头连接符 7"/>
          <p:cNvCxnSpPr>
            <a:stCxn id="5" idx="2"/>
          </p:cNvCxnSpPr>
          <p:nvPr/>
        </p:nvCxnSpPr>
        <p:spPr>
          <a:xfrm>
            <a:off x="1900515" y="2366695"/>
            <a:ext cx="1032024" cy="1324243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箭头连接符 8"/>
          <p:cNvCxnSpPr/>
          <p:nvPr/>
        </p:nvCxnSpPr>
        <p:spPr>
          <a:xfrm flipH="1">
            <a:off x="4075205" y="2357773"/>
            <a:ext cx="967249" cy="1324243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/>
        </p:nvSpPr>
        <p:spPr>
          <a:xfrm>
            <a:off x="2241347" y="2960210"/>
            <a:ext cx="2525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99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Adversarial model</a:t>
            </a:r>
            <a:endParaRPr lang="zh-CN" altLang="en-US" sz="2000" b="1" dirty="0">
              <a:solidFill>
                <a:srgbClr val="FF99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800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19125" y="1240971"/>
            <a:ext cx="5734050" cy="3269117"/>
          </a:xfrm>
        </p:spPr>
        <p:txBody>
          <a:bodyPr/>
          <a:lstStyle/>
          <a:p>
            <a:r>
              <a:rPr lang="en-US" altLang="zh-CN" sz="1400" dirty="0"/>
              <a:t>Adversaries:</a:t>
            </a:r>
          </a:p>
          <a:p>
            <a:pPr lvl="1"/>
            <a:r>
              <a:rPr lang="en-US" altLang="zh-CN" sz="1200" dirty="0"/>
              <a:t>Inside attackers: authorized users with malicious intent</a:t>
            </a:r>
          </a:p>
          <a:p>
            <a:pPr lvl="1"/>
            <a:r>
              <a:rPr lang="en-US" altLang="zh-CN" sz="1200" dirty="0"/>
              <a:t>Outside attackers: hackers, snoopers</a:t>
            </a:r>
          </a:p>
          <a:p>
            <a:r>
              <a:rPr lang="en-US" altLang="zh-CN" sz="1400" dirty="0"/>
              <a:t>Adversarial models:</a:t>
            </a:r>
          </a:p>
          <a:p>
            <a:pPr lvl="1"/>
            <a:r>
              <a:rPr lang="en-US" altLang="zh-CN" sz="1200" dirty="0"/>
              <a:t>Trusted: trusted &amp; tamper-proof</a:t>
            </a:r>
          </a:p>
          <a:p>
            <a:pPr lvl="1"/>
            <a:r>
              <a:rPr lang="en-US" altLang="zh-CN" sz="1200" dirty="0"/>
              <a:t>Semi-honest: honest but curious</a:t>
            </a:r>
          </a:p>
          <a:p>
            <a:pPr lvl="1"/>
            <a:r>
              <a:rPr lang="en-US" altLang="zh-CN" sz="1200" dirty="0"/>
              <a:t>Untrusted/malicious: curious + actively modifies data and/or queries</a:t>
            </a:r>
          </a:p>
          <a:p>
            <a:pPr marL="288000" lvl="1">
              <a:buSzPts val="2400"/>
              <a:buFont typeface="Arial"/>
              <a:buChar char="»"/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sym typeface="Source Sans Pro"/>
              </a:rPr>
              <a:t>Background Knowledge</a:t>
            </a:r>
          </a:p>
          <a:p>
            <a:pPr lvl="1"/>
            <a:r>
              <a:rPr lang="en-US" altLang="zh-CN" sz="1200" dirty="0"/>
              <a:t>The adversary may also have </a:t>
            </a:r>
            <a:r>
              <a:rPr lang="en-US" altLang="zh-CN" sz="1200" b="1" dirty="0"/>
              <a:t>instance level background</a:t>
            </a:r>
            <a:r>
              <a:rPr lang="en-US" altLang="zh-CN" sz="1200" dirty="0"/>
              <a:t> </a:t>
            </a:r>
            <a:r>
              <a:rPr lang="en-US" altLang="zh-CN" sz="1200" b="1" dirty="0"/>
              <a:t>knowledge</a:t>
            </a:r>
            <a:r>
              <a:rPr lang="en-US" altLang="zh-CN" sz="1200" dirty="0"/>
              <a:t>.</a:t>
            </a:r>
          </a:p>
          <a:p>
            <a:pPr lvl="1"/>
            <a:r>
              <a:rPr lang="en-US" altLang="zh-CN" sz="1200" dirty="0"/>
              <a:t>The adversary may also know </a:t>
            </a:r>
            <a:r>
              <a:rPr lang="en-US" altLang="zh-CN" sz="1200" b="1" dirty="0"/>
              <a:t>demographic background </a:t>
            </a:r>
            <a:r>
              <a:rPr lang="en-US" altLang="zh-CN" sz="1200" dirty="0"/>
              <a:t>data such as the probability of a condition given an age.</a:t>
            </a:r>
          </a:p>
          <a:p>
            <a:pPr lvl="1"/>
            <a:endParaRPr lang="en-US" altLang="zh-CN" sz="1200" dirty="0"/>
          </a:p>
          <a:p>
            <a:pPr lvl="1"/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93955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How Much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 dirty="0"/>
          </a:p>
        </p:txBody>
      </p:sp>
      <p:sp>
        <p:nvSpPr>
          <p:cNvPr id="5" name="文本框 4"/>
          <p:cNvSpPr txBox="1"/>
          <p:nvPr/>
        </p:nvSpPr>
        <p:spPr>
          <a:xfrm>
            <a:off x="713953" y="1966587"/>
            <a:ext cx="23731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Privacy Definition 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5528" y="1947537"/>
            <a:ext cx="183720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Utility Metric 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70765" y="3779478"/>
            <a:ext cx="384025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Mechanisms and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Constantia"/>
              </a:rPr>
              <a:t> Algorithms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Constantia"/>
            </a:endParaRPr>
          </a:p>
        </p:txBody>
      </p:sp>
      <p:cxnSp>
        <p:nvCxnSpPr>
          <p:cNvPr id="8" name="直接箭头连接符 7"/>
          <p:cNvCxnSpPr>
            <a:stCxn id="5" idx="2"/>
          </p:cNvCxnSpPr>
          <p:nvPr/>
        </p:nvCxnSpPr>
        <p:spPr>
          <a:xfrm>
            <a:off x="1900515" y="2366695"/>
            <a:ext cx="1032024" cy="1324243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箭头连接符 8"/>
          <p:cNvCxnSpPr/>
          <p:nvPr/>
        </p:nvCxnSpPr>
        <p:spPr>
          <a:xfrm flipH="1">
            <a:off x="4075205" y="2357773"/>
            <a:ext cx="967249" cy="1324243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/>
        </p:nvSpPr>
        <p:spPr>
          <a:xfrm>
            <a:off x="2241347" y="2960210"/>
            <a:ext cx="2525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99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Adversarial model</a:t>
            </a:r>
            <a:endParaRPr lang="zh-CN" altLang="en-US" sz="2000" b="1" dirty="0">
              <a:solidFill>
                <a:srgbClr val="FF99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11986" y="1186225"/>
            <a:ext cx="1491114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buClrTx/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Incentives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>
            <a:stCxn id="2" idx="2"/>
            <a:endCxn id="5" idx="0"/>
          </p:cNvCxnSpPr>
          <p:nvPr/>
        </p:nvCxnSpPr>
        <p:spPr>
          <a:xfrm flipH="1">
            <a:off x="1900515" y="1586335"/>
            <a:ext cx="1457028" cy="380252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箭头连接符 13"/>
          <p:cNvCxnSpPr>
            <a:stCxn id="2" idx="2"/>
            <a:endCxn id="6" idx="0"/>
          </p:cNvCxnSpPr>
          <p:nvPr/>
        </p:nvCxnSpPr>
        <p:spPr>
          <a:xfrm>
            <a:off x="3357543" y="1586335"/>
            <a:ext cx="1736587" cy="361202"/>
          </a:xfrm>
          <a:prstGeom prst="straightConnector1">
            <a:avLst/>
          </a:prstGeom>
          <a:noFill/>
          <a:ln w="19050" cap="flat">
            <a:solidFill>
              <a:srgbClr val="00B0F0"/>
            </a:solidFill>
            <a:prstDash val="sysDash"/>
            <a:round/>
            <a:tailEnd type="triangle"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7228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What </a:t>
            </a:r>
            <a:r>
              <a:rPr lang="en-US" altLang="zh-CN" dirty="0"/>
              <a:t>to protect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pic>
        <p:nvPicPr>
          <p:cNvPr id="2050" name="Picture 2" descr="Image result for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" y="1457898"/>
            <a:ext cx="1260000" cy="101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11793"/>
          <a:stretch/>
        </p:blipFill>
        <p:spPr>
          <a:xfrm>
            <a:off x="531224" y="3013933"/>
            <a:ext cx="1812350" cy="12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50"/>
          <a:stretch/>
        </p:blipFill>
        <p:spPr>
          <a:xfrm>
            <a:off x="1949156" y="1452270"/>
            <a:ext cx="1260000" cy="1028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022" y="1490917"/>
            <a:ext cx="1260000" cy="950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l="12612" r="12468"/>
          <a:stretch/>
        </p:blipFill>
        <p:spPr>
          <a:xfrm>
            <a:off x="4390604" y="3013933"/>
            <a:ext cx="1767840" cy="12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007" y="3013933"/>
            <a:ext cx="1682164" cy="1260000"/>
          </a:xfrm>
          <a:prstGeom prst="rect">
            <a:avLst/>
          </a:prstGeom>
        </p:spPr>
      </p:pic>
      <p:pic>
        <p:nvPicPr>
          <p:cNvPr id="2052" name="Picture 4" descr="Image result for loc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9" y="1363145"/>
            <a:ext cx="1260000" cy="115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248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61988" y="2091650"/>
            <a:ext cx="5614988" cy="1537375"/>
          </a:xfrm>
        </p:spPr>
        <p:txBody>
          <a:bodyPr/>
          <a:lstStyle/>
          <a:p>
            <a:pPr marL="76200" indent="0">
              <a:buNone/>
            </a:pPr>
            <a:r>
              <a:rPr lang="en-US" altLang="zh-CN" b="1" i="0" dirty="0"/>
              <a:t>All the evolution we know of proceeds from the vague to the definite.</a:t>
            </a:r>
          </a:p>
          <a:p>
            <a:pPr marL="76200" indent="0" algn="r">
              <a:buNone/>
            </a:pPr>
            <a:r>
              <a:rPr lang="en-US" altLang="zh-CN" dirty="0"/>
              <a:t>— </a:t>
            </a:r>
            <a:r>
              <a:rPr lang="en-US" altLang="zh-CN" sz="1400" dirty="0"/>
              <a:t>Charles Sanders Peirce</a:t>
            </a:r>
            <a:endParaRPr lang="zh-CN" altLang="en-US" sz="1400" dirty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43563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1. K-Anonymity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617" y="2735275"/>
            <a:ext cx="5490796" cy="784800"/>
          </a:xfrm>
        </p:spPr>
        <p:txBody>
          <a:bodyPr/>
          <a:lstStyle/>
          <a:p>
            <a:r>
              <a:rPr lang="en-US" altLang="zh-CN" sz="1800" dirty="0"/>
              <a:t>To protect data from linking attacks, </a:t>
            </a:r>
          </a:p>
          <a:p>
            <a:r>
              <a:rPr lang="en-US" altLang="zh-CN" sz="1800" dirty="0" err="1"/>
              <a:t>Samarati</a:t>
            </a:r>
            <a:r>
              <a:rPr lang="en-US" altLang="zh-CN" sz="1800" dirty="0"/>
              <a:t> and Sweeney proposed k-anonymity.</a:t>
            </a:r>
          </a:p>
        </p:txBody>
      </p:sp>
      <p:grpSp>
        <p:nvGrpSpPr>
          <p:cNvPr id="4" name="Google Shape;444;p39"/>
          <p:cNvGrpSpPr/>
          <p:nvPr/>
        </p:nvGrpSpPr>
        <p:grpSpPr>
          <a:xfrm>
            <a:off x="4068889" y="1250172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5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0" name="Google Shape;450;p39"/>
          <p:cNvGrpSpPr/>
          <p:nvPr/>
        </p:nvGrpSpPr>
        <p:grpSpPr>
          <a:xfrm>
            <a:off x="4487005" y="1610286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11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" name="Google Shape;444;p39"/>
          <p:cNvGrpSpPr/>
          <p:nvPr/>
        </p:nvGrpSpPr>
        <p:grpSpPr>
          <a:xfrm>
            <a:off x="4758500" y="2078668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14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6" name="Google Shape;444;p39"/>
          <p:cNvGrpSpPr/>
          <p:nvPr/>
        </p:nvGrpSpPr>
        <p:grpSpPr>
          <a:xfrm>
            <a:off x="4029504" y="1865830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17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" name="Google Shape;444;p39"/>
          <p:cNvGrpSpPr/>
          <p:nvPr/>
        </p:nvGrpSpPr>
        <p:grpSpPr>
          <a:xfrm>
            <a:off x="5422595" y="1307232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20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2" name="Google Shape;450;p39"/>
          <p:cNvGrpSpPr/>
          <p:nvPr/>
        </p:nvGrpSpPr>
        <p:grpSpPr>
          <a:xfrm>
            <a:off x="4804489" y="1139633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23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5" name="Google Shape;450;p39"/>
          <p:cNvGrpSpPr/>
          <p:nvPr/>
        </p:nvGrpSpPr>
        <p:grpSpPr>
          <a:xfrm>
            <a:off x="3600478" y="1573511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26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8" name="Google Shape;450;p39"/>
          <p:cNvGrpSpPr/>
          <p:nvPr/>
        </p:nvGrpSpPr>
        <p:grpSpPr>
          <a:xfrm>
            <a:off x="5696942" y="757852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29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" name="Google Shape;450;p39"/>
          <p:cNvGrpSpPr/>
          <p:nvPr/>
        </p:nvGrpSpPr>
        <p:grpSpPr>
          <a:xfrm>
            <a:off x="5633541" y="1875528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32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" name="Google Shape;444;p39"/>
          <p:cNvGrpSpPr/>
          <p:nvPr/>
        </p:nvGrpSpPr>
        <p:grpSpPr>
          <a:xfrm>
            <a:off x="6185178" y="1907723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35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" name="Google Shape;444;p39"/>
          <p:cNvGrpSpPr/>
          <p:nvPr/>
        </p:nvGrpSpPr>
        <p:grpSpPr>
          <a:xfrm>
            <a:off x="6005178" y="1099741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38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" name="Google Shape;450;p39"/>
          <p:cNvGrpSpPr/>
          <p:nvPr/>
        </p:nvGrpSpPr>
        <p:grpSpPr>
          <a:xfrm>
            <a:off x="5108594" y="1614954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41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" name="Google Shape;450;p39"/>
          <p:cNvGrpSpPr/>
          <p:nvPr/>
        </p:nvGrpSpPr>
        <p:grpSpPr>
          <a:xfrm>
            <a:off x="4369770" y="897368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44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6" name="矩形 45"/>
          <p:cNvSpPr/>
          <p:nvPr/>
        </p:nvSpPr>
        <p:spPr>
          <a:xfrm>
            <a:off x="312436" y="3723727"/>
            <a:ext cx="6216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P.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Samarati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“Protecting respondents’ identities in microdata release,” in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 on Knowledge and Data Engineering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1010–1027, 2001.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L. Sweeney, “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-anonymity: A model for protecting privacy,”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on Uncertainty, Fuzziness and Knowledge-based Systems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10, no. 5, pp. 557–570, 2002.</a:t>
            </a:r>
          </a:p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Sweeney L, Achieving K-Anonymity Privacy Protection using Generalization and Suppression, International Journal on Uncertainty, Fuzziness and Knowledge-based Systems, Vol. 10, No. 5, 571-588, 2002.</a:t>
            </a:r>
          </a:p>
          <a:p>
            <a:r>
              <a:rPr lang="en-US" altLang="zh-CN" sz="800" dirty="0">
                <a:hlinkClick r:id="rId2"/>
              </a:rPr>
              <a:t>[4] http://www.cs.emory.edu/~lxiong/cs573/index.html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316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248989" y="1064623"/>
            <a:ext cx="6523286" cy="3269117"/>
          </a:xfrm>
        </p:spPr>
        <p:txBody>
          <a:bodyPr/>
          <a:lstStyle/>
          <a:p>
            <a:r>
              <a:rPr lang="en-US" altLang="zh-CN" dirty="0"/>
              <a:t>Remove/replace “personally identifying information” (PII)</a:t>
            </a:r>
          </a:p>
          <a:p>
            <a:pPr lvl="1"/>
            <a:r>
              <a:rPr lang="en-US" altLang="zh-CN" dirty="0"/>
              <a:t>PII has no technical meaning or common definition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attempt: de-identification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>
            <p:extLst>
              <p:ext uri="{D42A27DB-BD31-4B8C-83A1-F6EECF244321}">
                <p14:modId xmlns:p14="http://schemas.microsoft.com/office/powerpoint/2010/main" val="125234009"/>
              </p:ext>
            </p:extLst>
          </p:nvPr>
        </p:nvGraphicFramePr>
        <p:xfrm>
          <a:off x="754743" y="1951213"/>
          <a:ext cx="5246007" cy="2735196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380816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1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5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22649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0707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Indian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14750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14562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14821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36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901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19125" y="1064623"/>
            <a:ext cx="5581650" cy="3269117"/>
          </a:xfrm>
        </p:spPr>
        <p:txBody>
          <a:bodyPr/>
          <a:lstStyle/>
          <a:p>
            <a:r>
              <a:rPr lang="en-US" altLang="zh-CN" dirty="0"/>
              <a:t>Remove/replace “personally identifying information” (PII)</a:t>
            </a:r>
          </a:p>
          <a:p>
            <a:pPr lvl="1"/>
            <a:r>
              <a:rPr lang="en-US" altLang="zh-CN" dirty="0"/>
              <a:t>PII has no technical meaning or common definition</a:t>
            </a:r>
          </a:p>
          <a:p>
            <a:pPr lvl="1"/>
            <a:r>
              <a:rPr lang="en-US" altLang="zh-CN" b="1" dirty="0"/>
              <a:t>Linking attack : 87% of the population of the United States can be uniquely identified on the basis of their five-digit zip code, gender, and date of birth.</a:t>
            </a:r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attempt: de-identification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78726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Massachusetts GIC released “anonymized” data on state employees’ hospital visit</a:t>
            </a:r>
          </a:p>
          <a:p>
            <a:r>
              <a:rPr lang="en-US" altLang="zh-CN" dirty="0"/>
              <a:t>Then Governor William Weld assured public on privacy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Massachusetts GIC Incident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>
            <p:extLst>
              <p:ext uri="{D42A27DB-BD31-4B8C-83A1-F6EECF244321}">
                <p14:modId xmlns:p14="http://schemas.microsoft.com/office/powerpoint/2010/main" val="931234096"/>
              </p:ext>
            </p:extLst>
          </p:nvPr>
        </p:nvGraphicFramePr>
        <p:xfrm>
          <a:off x="2130143" y="2620412"/>
          <a:ext cx="2784757" cy="1895512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852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0753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070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AIDS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AIDS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14750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14562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14821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72415" y="3260391"/>
            <a:ext cx="1372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Montserrat" panose="02010600030101010101" charset="0"/>
              </a:rPr>
              <a:t>Anonymized</a:t>
            </a:r>
            <a:endParaRPr lang="zh-CN" altLang="en-US" b="1" dirty="0">
              <a:latin typeface="Montserrat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620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Re-identification</a:t>
            </a:r>
            <a:r>
              <a:rPr lang="zh-CN" altLang="en-US" dirty="0"/>
              <a:t>： </a:t>
            </a:r>
            <a:r>
              <a:rPr lang="en-US" altLang="zh-CN" dirty="0"/>
              <a:t>then graduate student Sweeney linked the data with Voter registration data in Cambridge and identified Governor Weld’s record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Massachusetts GIC Incident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 dirty="0"/>
          </a:p>
        </p:txBody>
      </p:sp>
      <p:graphicFrame>
        <p:nvGraphicFramePr>
          <p:cNvPr id="8" name="Google Shape;181;p25"/>
          <p:cNvGraphicFramePr/>
          <p:nvPr>
            <p:extLst>
              <p:ext uri="{D42A27DB-BD31-4B8C-83A1-F6EECF244321}">
                <p14:modId xmlns:p14="http://schemas.microsoft.com/office/powerpoint/2010/main" val="3735740765"/>
              </p:ext>
            </p:extLst>
          </p:nvPr>
        </p:nvGraphicFramePr>
        <p:xfrm>
          <a:off x="644223" y="2620412"/>
          <a:ext cx="2784757" cy="1895512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852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0753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070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AIDS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AIDS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14750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14562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14821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</a:tbl>
          </a:graphicData>
        </a:graphic>
      </p:graphicFrame>
      <p:graphicFrame>
        <p:nvGraphicFramePr>
          <p:cNvPr id="9" name="Google Shape;181;p25"/>
          <p:cNvGraphicFramePr/>
          <p:nvPr>
            <p:extLst>
              <p:ext uri="{D42A27DB-BD31-4B8C-83A1-F6EECF244321}">
                <p14:modId xmlns:p14="http://schemas.microsoft.com/office/powerpoint/2010/main" val="1099466602"/>
              </p:ext>
            </p:extLst>
          </p:nvPr>
        </p:nvGraphicFramePr>
        <p:xfrm>
          <a:off x="4071592" y="2953786"/>
          <a:ext cx="2147962" cy="1055828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697390">
                  <a:extLst>
                    <a:ext uri="{9D8B030D-6E8A-4147-A177-3AD203B41FA5}">
                      <a16:colId xmlns:a16="http://schemas.microsoft.com/office/drawing/2014/main" val="3778015615"/>
                    </a:ext>
                  </a:extLst>
                </a:gridCol>
                <a:gridCol w="488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70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14821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597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Re-identification</a:t>
            </a:r>
            <a:r>
              <a:rPr lang="zh-CN" altLang="en-US" dirty="0"/>
              <a:t>： </a:t>
            </a:r>
            <a:r>
              <a:rPr lang="en-US" altLang="zh-CN" dirty="0"/>
              <a:t>then graduate student Sweeney linked the data with Voter registration data in Cambridge and identified Governor Weld’s record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Massachusetts GIC Incident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 dirty="0"/>
          </a:p>
        </p:txBody>
      </p:sp>
      <p:graphicFrame>
        <p:nvGraphicFramePr>
          <p:cNvPr id="8" name="Google Shape;181;p25"/>
          <p:cNvGraphicFramePr/>
          <p:nvPr/>
        </p:nvGraphicFramePr>
        <p:xfrm>
          <a:off x="644223" y="2620412"/>
          <a:ext cx="2784757" cy="1895512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852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0753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070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AIDS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AIDS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14750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14562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14821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</a:tbl>
          </a:graphicData>
        </a:graphic>
      </p:graphicFrame>
      <p:graphicFrame>
        <p:nvGraphicFramePr>
          <p:cNvPr id="9" name="Google Shape;181;p25"/>
          <p:cNvGraphicFramePr/>
          <p:nvPr/>
        </p:nvGraphicFramePr>
        <p:xfrm>
          <a:off x="4071592" y="2953786"/>
          <a:ext cx="2147962" cy="1055828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697390">
                  <a:extLst>
                    <a:ext uri="{9D8B030D-6E8A-4147-A177-3AD203B41FA5}">
                      <a16:colId xmlns:a16="http://schemas.microsoft.com/office/drawing/2014/main" val="3778015615"/>
                    </a:ext>
                  </a:extLst>
                </a:gridCol>
                <a:gridCol w="488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70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171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14821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</a:tbl>
          </a:graphicData>
        </a:graphic>
      </p:graphicFrame>
      <p:cxnSp>
        <p:nvCxnSpPr>
          <p:cNvPr id="11" name="直接连接符 10"/>
          <p:cNvCxnSpPr/>
          <p:nvPr/>
        </p:nvCxnSpPr>
        <p:spPr>
          <a:xfrm flipH="1" flipV="1">
            <a:off x="3428980" y="2953786"/>
            <a:ext cx="642612" cy="2942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3428980" y="3315332"/>
            <a:ext cx="642612" cy="115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8" idx="3"/>
          </p:cNvCxnSpPr>
          <p:nvPr/>
        </p:nvCxnSpPr>
        <p:spPr>
          <a:xfrm flipH="1" flipV="1">
            <a:off x="3428980" y="3568168"/>
            <a:ext cx="642612" cy="764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428980" y="3844700"/>
            <a:ext cx="642612" cy="4653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090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 million Web search queries by AOL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AOL Query Log  Release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2" y="2337867"/>
            <a:ext cx="5857875" cy="12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03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User No. 4417749</a:t>
            </a:r>
          </a:p>
          <a:p>
            <a:pPr lvl="1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sym typeface="Source Sans Pro"/>
              </a:rPr>
              <a:t>“numb fingers”, “60 single men”, “dog that urinates on everything”, Several people names with last name Arnold, “homes sold in shadow lake subdivision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sym typeface="Source Sans Pro"/>
              </a:rPr>
              <a:t>gwinnett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sym typeface="Source Sans Pro"/>
              </a:rPr>
              <a:t> county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sym typeface="Source Sans Pro"/>
              </a:rPr>
              <a:t>georgia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sym typeface="Source Sans Pro"/>
              </a:rPr>
              <a:t>”</a:t>
            </a:r>
          </a:p>
          <a:p>
            <a:pPr lvl="1"/>
            <a:endParaRPr lang="en-US" altLang="zh-CN" dirty="0">
              <a:solidFill>
                <a:schemeClr val="bg2">
                  <a:lumMod val="50000"/>
                </a:schemeClr>
              </a:solidFill>
              <a:sym typeface="Source Sans Pro"/>
            </a:endParaRPr>
          </a:p>
          <a:p>
            <a:pPr lvl="1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sym typeface="Source Sans Pro"/>
              </a:rPr>
              <a:t>Thelma Arnold, a 62-year-old widow who lives in Lilburn, Ga., frequently researches her friends’ medical ailments and loves her dogs.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AOL Query Log  Release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68304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2" y="1240971"/>
            <a:ext cx="3242848" cy="3269117"/>
          </a:xfrm>
        </p:spPr>
        <p:txBody>
          <a:bodyPr/>
          <a:lstStyle/>
          <a:p>
            <a:r>
              <a:rPr lang="en-US" altLang="zh-CN" sz="1400" dirty="0" err="1"/>
              <a:t>Yaniv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Erlich</a:t>
            </a:r>
            <a:r>
              <a:rPr lang="en-US" altLang="zh-CN" sz="1400" dirty="0"/>
              <a:t> shows how research participants can be identified from 'anonymous' DNA by cross-referencing their data with publicly available information.</a:t>
            </a:r>
          </a:p>
          <a:p>
            <a:r>
              <a:rPr lang="en-US" altLang="zh-CN" sz="1400" dirty="0"/>
              <a:t>https://www.nature.com/news/privacy-protections-the-genome-hacker-1.12940</a:t>
            </a:r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Genome Hacker (2013)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61" y="1235415"/>
            <a:ext cx="2188664" cy="32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7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Microdata</a:t>
            </a:r>
            <a:r>
              <a:rPr lang="en-US" altLang="zh-CN" dirty="0"/>
              <a:t>:</a:t>
            </a:r>
            <a:r>
              <a:rPr lang="en-US" altLang="zh-CN" b="1" dirty="0"/>
              <a:t> </a:t>
            </a:r>
            <a:r>
              <a:rPr lang="en-US" altLang="zh-CN" dirty="0"/>
              <a:t>represents a set of records containing information on an </a:t>
            </a:r>
            <a:r>
              <a:rPr lang="en-US" altLang="zh-CN" b="1" dirty="0"/>
              <a:t>individual unit </a:t>
            </a:r>
            <a:r>
              <a:rPr lang="en-US" altLang="zh-CN" dirty="0"/>
              <a:t>such as a person, a firm, an institution</a:t>
            </a:r>
          </a:p>
          <a:p>
            <a:endParaRPr lang="en-US" altLang="zh-CN" dirty="0"/>
          </a:p>
          <a:p>
            <a:r>
              <a:rPr lang="en-US" altLang="zh-CN" b="1" dirty="0" err="1"/>
              <a:t>Macrodata</a:t>
            </a:r>
            <a:r>
              <a:rPr lang="en-US" altLang="zh-CN" dirty="0"/>
              <a:t>: represents computed/derived </a:t>
            </a:r>
            <a:r>
              <a:rPr lang="en-US" altLang="zh-CN" b="1" dirty="0"/>
              <a:t>statistics</a:t>
            </a:r>
          </a:p>
          <a:p>
            <a:endParaRPr lang="en-US" altLang="zh-CN" dirty="0"/>
          </a:p>
          <a:p>
            <a:r>
              <a:rPr lang="en-US" altLang="zh-CN" b="1" dirty="0"/>
              <a:t>Models and patterns</a:t>
            </a:r>
            <a:r>
              <a:rPr lang="en-US" altLang="zh-CN" dirty="0"/>
              <a:t>: from machine learning and data mining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What </a:t>
            </a:r>
            <a:r>
              <a:rPr lang="en-US" altLang="zh-CN" dirty="0"/>
              <a:t>to protect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05881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Linkage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 dirty="0"/>
          </a:p>
        </p:txBody>
      </p:sp>
      <p:pic>
        <p:nvPicPr>
          <p:cNvPr id="8194" name="Picture 2" descr="郭碧婷晒新年自拍，一个细节暴露她和向佐住同一酒店，太恩爱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05" y="1172750"/>
            <a:ext cx="2841659" cy="33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郭碧婷晒新年自拍，一个细节暴露她和向佐住同一酒店，太恩爱了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3"/>
          <a:stretch/>
        </p:blipFill>
        <p:spPr bwMode="auto">
          <a:xfrm>
            <a:off x="334716" y="1172750"/>
            <a:ext cx="3171086" cy="33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539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Hide in a crowd</a:t>
            </a:r>
            <a:endParaRPr lang="zh-CN" altLang="en-US" dirty="0"/>
          </a:p>
        </p:txBody>
      </p:sp>
      <p:pic>
        <p:nvPicPr>
          <p:cNvPr id="16386" name="Picture 2" descr="http://5b0988e595225.cdn.sohucs.com/images/20180902/d7680b11fb2044babdaba7901d723c8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1170256"/>
            <a:ext cx="4892572" cy="33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34716" y="4490667"/>
            <a:ext cx="4705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3"/>
              </a:rPr>
              <a:t>https://www.sohu.com/a/251511668_100097557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795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Hide in a crowd</a:t>
            </a:r>
            <a:endParaRPr lang="zh-CN" altLang="en-US" dirty="0"/>
          </a:p>
        </p:txBody>
      </p:sp>
      <p:pic>
        <p:nvPicPr>
          <p:cNvPr id="9218" name="Picture 2" descr="http://5b0988e595225.cdn.sohucs.com/images/20180902/077a2353fc544197a9e6c13b5f65809f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3" y="1255712"/>
            <a:ext cx="5238750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34716" y="4490667"/>
            <a:ext cx="4705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3"/>
              </a:rPr>
              <a:t>https://www.sohu.com/a/251511668_100097557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175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graphicFrame>
        <p:nvGraphicFramePr>
          <p:cNvPr id="4" name="Google Shape;181;p25"/>
          <p:cNvGraphicFramePr/>
          <p:nvPr>
            <p:extLst>
              <p:ext uri="{D42A27DB-BD31-4B8C-83A1-F6EECF244321}">
                <p14:modId xmlns:p14="http://schemas.microsoft.com/office/powerpoint/2010/main" val="594039556"/>
              </p:ext>
            </p:extLst>
          </p:nvPr>
        </p:nvGraphicFramePr>
        <p:xfrm>
          <a:off x="768246" y="1574036"/>
          <a:ext cx="5246007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380816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1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5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22649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Indian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14750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14562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14821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36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sp>
        <p:nvSpPr>
          <p:cNvPr id="6" name="标题 2"/>
          <p:cNvSpPr txBox="1">
            <a:spLocks/>
          </p:cNvSpPr>
          <p:nvPr/>
        </p:nvSpPr>
        <p:spPr>
          <a:xfrm>
            <a:off x="768246" y="421299"/>
            <a:ext cx="5348475" cy="6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 panose="02010600030101010101" charset="0"/>
                <a:ea typeface="微软雅黑" panose="020B0503020204020204" pitchFamily="34" charset="-122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CN" dirty="0"/>
              <a:t>An Example Data 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827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240971"/>
            <a:ext cx="5348475" cy="771979"/>
          </a:xfrm>
        </p:spPr>
        <p:txBody>
          <a:bodyPr/>
          <a:lstStyle/>
          <a:p>
            <a:r>
              <a:rPr lang="en-US" altLang="zh-CN" b="1" dirty="0"/>
              <a:t>Identifier attributes </a:t>
            </a:r>
          </a:p>
          <a:p>
            <a:pPr lvl="1"/>
            <a:r>
              <a:rPr lang="en-US" altLang="zh-CN" dirty="0"/>
              <a:t>Information that leads to a specific entity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Attribute 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>
            <p:extLst>
              <p:ext uri="{D42A27DB-BD31-4B8C-83A1-F6EECF244321}">
                <p14:modId xmlns:p14="http://schemas.microsoft.com/office/powerpoint/2010/main" val="3834218622"/>
              </p:ext>
            </p:extLst>
          </p:nvPr>
        </p:nvGraphicFramePr>
        <p:xfrm>
          <a:off x="805976" y="1961386"/>
          <a:ext cx="5246007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380816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1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5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22649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Indian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14750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14562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14821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36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289050" y="1981200"/>
            <a:ext cx="546100" cy="2716403"/>
          </a:xfrm>
          <a:prstGeom prst="rect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ea typeface="Constantia"/>
              <a:cs typeface="Constantia"/>
              <a:sym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641593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240971"/>
            <a:ext cx="5348475" cy="771979"/>
          </a:xfrm>
        </p:spPr>
        <p:txBody>
          <a:bodyPr/>
          <a:lstStyle/>
          <a:p>
            <a:r>
              <a:rPr lang="en-US" altLang="zh-CN" b="1" dirty="0"/>
              <a:t>Quasi-identifiers (Key attributes)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Attribute 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/>
        </p:nvGraphicFramePr>
        <p:xfrm>
          <a:off x="805976" y="1961386"/>
          <a:ext cx="5246007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380816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1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5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22649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Indian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14750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14562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14821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36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943100" y="1981200"/>
            <a:ext cx="3194050" cy="2716403"/>
          </a:xfrm>
          <a:prstGeom prst="rect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ea typeface="Constantia"/>
              <a:cs typeface="Constantia"/>
              <a:sym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124291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240971"/>
            <a:ext cx="5765594" cy="3197679"/>
          </a:xfrm>
        </p:spPr>
        <p:txBody>
          <a:bodyPr/>
          <a:lstStyle/>
          <a:p>
            <a:r>
              <a:rPr lang="en-US" altLang="zh-CN" b="1" dirty="0"/>
              <a:t>Quasi-identifiers </a:t>
            </a:r>
          </a:p>
          <a:p>
            <a:pPr lvl="1"/>
            <a:r>
              <a:rPr lang="en-US" altLang="zh-CN" b="1" dirty="0"/>
              <a:t>Pieces of information </a:t>
            </a:r>
            <a:r>
              <a:rPr lang="en-US" altLang="zh-CN" dirty="0"/>
              <a:t>that are not of themselves unique identifiers, but are sufficiently well correlated with an entity that they can be combined with other quasi-identifiers to </a:t>
            </a:r>
            <a:r>
              <a:rPr lang="en-US" altLang="zh-CN" b="1" dirty="0"/>
              <a:t>create a unique identifier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Age, gender, zip code, and nationality are called quasi-identifier attributes, because by looking at these attributes an adversary may potentially identify an individual in the data set.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May be known by an intruder from other sources.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Attribute 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5241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240971"/>
            <a:ext cx="5348475" cy="771979"/>
          </a:xfrm>
        </p:spPr>
        <p:txBody>
          <a:bodyPr/>
          <a:lstStyle/>
          <a:p>
            <a:r>
              <a:rPr lang="en-US" altLang="zh-CN" b="1" dirty="0"/>
              <a:t>Confidential or sensitive attributes 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Assumed to be unknown to an intruder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Attribute 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/>
        </p:nvGraphicFramePr>
        <p:xfrm>
          <a:off x="805976" y="1961386"/>
          <a:ext cx="5246007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380816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1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5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22649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13068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13053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Indian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55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14750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Japanese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14562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Chinese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49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14821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Korean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13222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13227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36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13228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35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M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13221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143500" y="1981200"/>
            <a:ext cx="908482" cy="2716403"/>
          </a:xfrm>
          <a:prstGeom prst="rect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ea typeface="Constantia"/>
              <a:cs typeface="Constantia"/>
              <a:sym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70914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Identifier attributes </a:t>
            </a:r>
          </a:p>
          <a:p>
            <a:pPr lvl="1"/>
            <a:r>
              <a:rPr lang="en-US" altLang="zh-CN" dirty="0"/>
              <a:t>Ex: Name and SSN</a:t>
            </a:r>
          </a:p>
          <a:p>
            <a:pPr lvl="1"/>
            <a:r>
              <a:rPr lang="en-US" altLang="zh-CN" dirty="0"/>
              <a:t>Information that leads to a specific entity</a:t>
            </a:r>
          </a:p>
          <a:p>
            <a:r>
              <a:rPr lang="en-US" altLang="zh-CN" b="1" dirty="0"/>
              <a:t>Quasi-identifier attributes </a:t>
            </a:r>
          </a:p>
          <a:p>
            <a:pPr lvl="1"/>
            <a:r>
              <a:rPr lang="en-US" altLang="zh-CN" dirty="0"/>
              <a:t>Ex:  Zip Code and Age</a:t>
            </a:r>
          </a:p>
          <a:p>
            <a:pPr lvl="1"/>
            <a:r>
              <a:rPr lang="en-US" altLang="zh-CN" dirty="0"/>
              <a:t>May be known by an intruder</a:t>
            </a:r>
          </a:p>
          <a:p>
            <a:r>
              <a:rPr lang="en-US" altLang="zh-CN" b="1" dirty="0"/>
              <a:t>Confidential or sensitive attributes </a:t>
            </a:r>
          </a:p>
          <a:p>
            <a:pPr lvl="1"/>
            <a:r>
              <a:rPr lang="en-US" altLang="zh-CN" dirty="0"/>
              <a:t>Ex: Principal Diagnosis and Annual Income</a:t>
            </a:r>
          </a:p>
          <a:p>
            <a:pPr lvl="1"/>
            <a:r>
              <a:rPr lang="en-US" altLang="zh-CN" dirty="0"/>
              <a:t>Assumed to be unknown to an intruder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Attribute 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8608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QI-cluster</a:t>
            </a:r>
            <a:r>
              <a:rPr lang="en-US" altLang="zh-CN" dirty="0"/>
              <a:t> – all the tuples with identical combination of quasi-identifier attribute values in that microdata.</a:t>
            </a:r>
          </a:p>
          <a:p>
            <a:r>
              <a:rPr lang="en-US" altLang="zh-CN" b="1" dirty="0"/>
              <a:t>K-anonymity property </a:t>
            </a:r>
            <a:r>
              <a:rPr lang="en-US" altLang="zh-CN" dirty="0"/>
              <a:t>for a masked microdata (MM) is satisfied if every QI-cluster in MM contains k or more tuples.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Definition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8" y="3376881"/>
            <a:ext cx="5779644" cy="8515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H="1">
            <a:off x="585067" y="3511550"/>
            <a:ext cx="45719" cy="61595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66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Uninformative principle </a:t>
            </a:r>
            <a:r>
              <a:rPr lang="en-US" altLang="zh-CN" dirty="0"/>
              <a:t>(Dalenius1977)</a:t>
            </a:r>
          </a:p>
          <a:p>
            <a:pPr lvl="1"/>
            <a:r>
              <a:rPr lang="en-US" altLang="zh-CN" dirty="0"/>
              <a:t>Access to the published data does not reveal </a:t>
            </a:r>
            <a:r>
              <a:rPr lang="en-US" altLang="zh-CN" b="1" dirty="0"/>
              <a:t>anything extra </a:t>
            </a:r>
            <a:r>
              <a:rPr lang="en-US" altLang="zh-CN" dirty="0"/>
              <a:t>about any target victim, even with the presence of attacker’s </a:t>
            </a:r>
            <a:r>
              <a:rPr lang="en-US" altLang="zh-CN" b="1" dirty="0"/>
              <a:t>background knowledge</a:t>
            </a:r>
            <a:r>
              <a:rPr lang="en-US" altLang="zh-CN" dirty="0"/>
              <a:t> obtained from other sources</a:t>
            </a:r>
          </a:p>
          <a:p>
            <a:pPr lvl="1"/>
            <a:endParaRPr lang="en-US" altLang="zh-CN" dirty="0"/>
          </a:p>
          <a:p>
            <a:r>
              <a:rPr lang="en-US" altLang="zh-CN" b="1" dirty="0"/>
              <a:t>Similar to semantic security of encryption</a:t>
            </a:r>
          </a:p>
          <a:p>
            <a:pPr lvl="1"/>
            <a:r>
              <a:rPr lang="en-US" altLang="zh-CN" dirty="0"/>
              <a:t>Knowledge of the ciphertext (and length) of some unknown message does not reveal any additional information on the message.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What </a:t>
            </a:r>
            <a:r>
              <a:rPr lang="en-US" altLang="zh-CN" dirty="0"/>
              <a:t>to protect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797560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QI-cluster, #?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>
            <p:extLst>
              <p:ext uri="{D42A27DB-BD31-4B8C-83A1-F6EECF244321}">
                <p14:modId xmlns:p14="http://schemas.microsoft.com/office/powerpoint/2010/main" val="1428112660"/>
              </p:ext>
            </p:extLst>
          </p:nvPr>
        </p:nvGraphicFramePr>
        <p:xfrm>
          <a:off x="622042" y="1482020"/>
          <a:ext cx="5613875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407520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59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42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87348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310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QI-clusters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/>
        </p:nvGraphicFramePr>
        <p:xfrm>
          <a:off x="622042" y="1482020"/>
          <a:ext cx="5613875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407520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59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42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87348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625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Definition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 dirty="0"/>
          </a:p>
        </p:txBody>
      </p:sp>
      <p:graphicFrame>
        <p:nvGraphicFramePr>
          <p:cNvPr id="5" name="Google Shape;181;p25"/>
          <p:cNvGraphicFramePr/>
          <p:nvPr/>
        </p:nvGraphicFramePr>
        <p:xfrm>
          <a:off x="622042" y="1482020"/>
          <a:ext cx="5613875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407520">
                  <a:extLst>
                    <a:ext uri="{9D8B030D-6E8A-4147-A177-3AD203B41FA5}">
                      <a16:colId xmlns:a16="http://schemas.microsoft.com/office/drawing/2014/main" val="2714416716"/>
                    </a:ext>
                  </a:extLst>
                </a:gridCol>
                <a:gridCol w="759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9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420">
                  <a:extLst>
                    <a:ext uri="{9D8B030D-6E8A-4147-A177-3AD203B41FA5}">
                      <a16:colId xmlns:a16="http://schemas.microsoft.com/office/drawing/2014/main" val="2147240051"/>
                    </a:ext>
                  </a:extLst>
                </a:gridCol>
                <a:gridCol w="987348">
                  <a:extLst>
                    <a:ext uri="{9D8B030D-6E8A-4147-A177-3AD203B41FA5}">
                      <a16:colId xmlns:a16="http://schemas.microsoft.com/office/drawing/2014/main" val="441937126"/>
                    </a:ext>
                  </a:extLst>
                </a:gridCol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  <a:endParaRPr kumimoji="0" lang="en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6206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130**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0882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5357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Heart disease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02163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40-59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14***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Asian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4463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378507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89021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9190"/>
                  </a:ext>
                </a:extLst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2010600030101010101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2010600030101010101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30-39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Any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1322*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2010600030101010101" charset="0"/>
                          <a:ea typeface="Montserrat"/>
                          <a:cs typeface="Mongolian Baiti" panose="03000500000000000000" pitchFamily="66" charset="0"/>
                          <a:sym typeface="Montserrat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2010600030101010101" charset="0"/>
                        <a:ea typeface="Montserrat"/>
                        <a:cs typeface="Mongolian Baiti" panose="03000500000000000000" pitchFamily="66" charset="0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059194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622042" y="1127121"/>
            <a:ext cx="57882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ontserrat" panose="02010600030101010101" charset="0"/>
              </a:rPr>
              <a:t>Every QI-cluster in MM contains k or more tuples. </a:t>
            </a:r>
          </a:p>
        </p:txBody>
      </p:sp>
    </p:spTree>
    <p:extLst>
      <p:ext uri="{BB962C8B-B14F-4D97-AF65-F5344CB8AC3E}">
        <p14:creationId xmlns:p14="http://schemas.microsoft.com/office/powerpoint/2010/main" val="709354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4743" y="4233007"/>
            <a:ext cx="5348475" cy="439006"/>
          </a:xfrm>
        </p:spPr>
        <p:txBody>
          <a:bodyPr/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K=?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 dirty="0"/>
          </a:p>
        </p:txBody>
      </p:sp>
      <p:graphicFrame>
        <p:nvGraphicFramePr>
          <p:cNvPr id="5" name="Table 976"/>
          <p:cNvGraphicFramePr/>
          <p:nvPr>
            <p:extLst>
              <p:ext uri="{D42A27DB-BD31-4B8C-83A1-F6EECF244321}">
                <p14:modId xmlns:p14="http://schemas.microsoft.com/office/powerpoint/2010/main" val="2702070768"/>
              </p:ext>
            </p:extLst>
          </p:nvPr>
        </p:nvGraphicFramePr>
        <p:xfrm>
          <a:off x="710746" y="1338728"/>
          <a:ext cx="5436468" cy="2831064"/>
        </p:xfrm>
        <a:graphic>
          <a:graphicData uri="http://schemas.openxmlformats.org/drawingml/2006/table">
            <a:tbl>
              <a:tblPr/>
              <a:tblGrid>
                <a:gridCol w="1017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Zip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Sex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Illness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41076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AIDS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41099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Diabetes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41099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AIDS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41076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Asthma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41076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Asthma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41076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Diabetes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41076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Tuberculosis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0619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4743" y="4233007"/>
            <a:ext cx="5348475" cy="439006"/>
          </a:xfrm>
        </p:spPr>
        <p:txBody>
          <a:bodyPr/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K=2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 dirty="0"/>
          </a:p>
        </p:txBody>
      </p:sp>
      <p:graphicFrame>
        <p:nvGraphicFramePr>
          <p:cNvPr id="5" name="Table 976"/>
          <p:cNvGraphicFramePr/>
          <p:nvPr>
            <p:extLst>
              <p:ext uri="{D42A27DB-BD31-4B8C-83A1-F6EECF244321}">
                <p14:modId xmlns:p14="http://schemas.microsoft.com/office/powerpoint/2010/main" val="3038198102"/>
              </p:ext>
            </p:extLst>
          </p:nvPr>
        </p:nvGraphicFramePr>
        <p:xfrm>
          <a:off x="710746" y="1338728"/>
          <a:ext cx="5436468" cy="2831064"/>
        </p:xfrm>
        <a:graphic>
          <a:graphicData uri="http://schemas.openxmlformats.org/drawingml/2006/table">
            <a:tbl>
              <a:tblPr/>
              <a:tblGrid>
                <a:gridCol w="1017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Zip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Sex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1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Illness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41076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AIDS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41099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Diabetes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41099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AIDS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41076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Asthma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41076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Asthma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41076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Diabetes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883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b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41076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400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Tuberculosis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8311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240971"/>
            <a:ext cx="5624099" cy="3269117"/>
          </a:xfrm>
        </p:spPr>
        <p:txBody>
          <a:bodyPr/>
          <a:lstStyle/>
          <a:p>
            <a:r>
              <a:rPr lang="en-US" altLang="zh-CN" b="1" dirty="0"/>
              <a:t>Generalization</a:t>
            </a:r>
          </a:p>
          <a:p>
            <a:pPr lvl="1"/>
            <a:r>
              <a:rPr lang="en-US" altLang="zh-CN" dirty="0"/>
              <a:t>Replace specific quasi-identifiers with more general values until get k identical values</a:t>
            </a:r>
          </a:p>
          <a:p>
            <a:pPr marL="533400" lvl="1" indent="0">
              <a:buNone/>
            </a:pPr>
            <a:r>
              <a:rPr lang="en-US" altLang="zh-CN" dirty="0"/>
              <a:t>	Example: area code instead of phone number</a:t>
            </a:r>
          </a:p>
          <a:p>
            <a:pPr lvl="1"/>
            <a:r>
              <a:rPr lang="en-US" altLang="zh-CN" dirty="0"/>
              <a:t>Partition ordered-value domains into intervals</a:t>
            </a:r>
          </a:p>
          <a:p>
            <a:r>
              <a:rPr lang="en-US" altLang="zh-CN" b="1" dirty="0"/>
              <a:t>Suppression</a:t>
            </a:r>
          </a:p>
          <a:p>
            <a:pPr lvl="1"/>
            <a:r>
              <a:rPr lang="en-US" altLang="zh-CN" dirty="0"/>
              <a:t>When generalization causes too much information loss</a:t>
            </a:r>
          </a:p>
          <a:p>
            <a:r>
              <a:rPr lang="en-US" altLang="zh-CN" b="1" dirty="0"/>
              <a:t>Lots of algorithms in the literature</a:t>
            </a:r>
          </a:p>
          <a:p>
            <a:pPr lvl="1"/>
            <a:r>
              <a:rPr lang="en-US" altLang="zh-CN" dirty="0"/>
              <a:t>Aim to </a:t>
            </a:r>
            <a:r>
              <a:rPr lang="en-US" altLang="zh-CN" dirty="0">
                <a:solidFill>
                  <a:srgbClr val="FF0000"/>
                </a:solidFill>
              </a:rPr>
              <a:t>minimize various form of information loss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Achieving k-Anonymity: k-anonymization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212324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4716" y="432706"/>
            <a:ext cx="6188529" cy="647293"/>
          </a:xfrm>
        </p:spPr>
        <p:txBody>
          <a:bodyPr/>
          <a:lstStyle/>
          <a:p>
            <a:r>
              <a:rPr lang="en-US" altLang="zh-CN" dirty="0"/>
              <a:t>Domain and Value Generalization Hierarchies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 dirty="0"/>
          </a:p>
        </p:txBody>
      </p:sp>
      <p:grpSp>
        <p:nvGrpSpPr>
          <p:cNvPr id="6" name="Group 983"/>
          <p:cNvGrpSpPr/>
          <p:nvPr/>
        </p:nvGrpSpPr>
        <p:grpSpPr>
          <a:xfrm>
            <a:off x="602098" y="2109153"/>
            <a:ext cx="1787827" cy="323922"/>
            <a:chOff x="-1" y="0"/>
            <a:chExt cx="2580028" cy="476250"/>
          </a:xfrm>
        </p:grpSpPr>
        <p:sp>
          <p:nvSpPr>
            <p:cNvPr id="64" name="Shape 981"/>
            <p:cNvSpPr/>
            <p:nvPr/>
          </p:nvSpPr>
          <p:spPr>
            <a:xfrm>
              <a:off x="0" y="0"/>
              <a:ext cx="1674813" cy="4762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65" name="Shape 982"/>
            <p:cNvSpPr/>
            <p:nvPr/>
          </p:nvSpPr>
          <p:spPr>
            <a:xfrm>
              <a:off x="-1" y="0"/>
              <a:ext cx="2580028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Z</a:t>
              </a:r>
              <a:r>
                <a:rPr kumimoji="0" sz="12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1</a:t>
              </a: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 = {482**, 410**}</a:t>
              </a:r>
            </a:p>
          </p:txBody>
        </p:sp>
      </p:grpSp>
      <p:grpSp>
        <p:nvGrpSpPr>
          <p:cNvPr id="7" name="Group 986"/>
          <p:cNvGrpSpPr/>
          <p:nvPr/>
        </p:nvGrpSpPr>
        <p:grpSpPr>
          <a:xfrm>
            <a:off x="602098" y="1527176"/>
            <a:ext cx="832743" cy="377908"/>
            <a:chOff x="-1" y="0"/>
            <a:chExt cx="1201739" cy="555625"/>
          </a:xfrm>
        </p:grpSpPr>
        <p:sp>
          <p:nvSpPr>
            <p:cNvPr id="62" name="Shape 984"/>
            <p:cNvSpPr/>
            <p:nvPr/>
          </p:nvSpPr>
          <p:spPr>
            <a:xfrm>
              <a:off x="-1" y="0"/>
              <a:ext cx="1201739" cy="5556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63" name="Shape 985"/>
            <p:cNvSpPr/>
            <p:nvPr/>
          </p:nvSpPr>
          <p:spPr>
            <a:xfrm>
              <a:off x="-1" y="0"/>
              <a:ext cx="1201738" cy="2715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Z</a:t>
              </a:r>
              <a:r>
                <a:rPr kumimoji="0" sz="12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2</a:t>
              </a: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 = {*****}</a:t>
              </a:r>
            </a:p>
          </p:txBody>
        </p:sp>
      </p:grpSp>
      <p:sp>
        <p:nvSpPr>
          <p:cNvPr id="8" name="Shape 987"/>
          <p:cNvSpPr/>
          <p:nvPr/>
        </p:nvSpPr>
        <p:spPr>
          <a:xfrm flipV="1">
            <a:off x="660401" y="1764718"/>
            <a:ext cx="1101" cy="378988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grpSp>
        <p:nvGrpSpPr>
          <p:cNvPr id="9" name="Group 990"/>
          <p:cNvGrpSpPr/>
          <p:nvPr/>
        </p:nvGrpSpPr>
        <p:grpSpPr>
          <a:xfrm>
            <a:off x="602098" y="2679254"/>
            <a:ext cx="3192359" cy="304486"/>
            <a:chOff x="-1" y="0"/>
            <a:chExt cx="4606923" cy="447675"/>
          </a:xfrm>
        </p:grpSpPr>
        <p:sp>
          <p:nvSpPr>
            <p:cNvPr id="60" name="Shape 988"/>
            <p:cNvSpPr/>
            <p:nvPr/>
          </p:nvSpPr>
          <p:spPr>
            <a:xfrm>
              <a:off x="0" y="0"/>
              <a:ext cx="3408363" cy="4476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61" name="Shape 989"/>
            <p:cNvSpPr/>
            <p:nvPr/>
          </p:nvSpPr>
          <p:spPr>
            <a:xfrm>
              <a:off x="-1" y="0"/>
              <a:ext cx="4606923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Z</a:t>
              </a:r>
              <a:r>
                <a:rPr kumimoji="0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0</a:t>
              </a: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 = {48201, 41075, 41076,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…</a:t>
              </a: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}</a:t>
              </a:r>
            </a:p>
          </p:txBody>
        </p:sp>
      </p:grpSp>
      <p:sp>
        <p:nvSpPr>
          <p:cNvPr id="10" name="Shape 991"/>
          <p:cNvSpPr/>
          <p:nvPr/>
        </p:nvSpPr>
        <p:spPr>
          <a:xfrm flipV="1">
            <a:off x="660401" y="2329420"/>
            <a:ext cx="1101" cy="378988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grpSp>
        <p:nvGrpSpPr>
          <p:cNvPr id="11" name="Group 994"/>
          <p:cNvGrpSpPr/>
          <p:nvPr/>
        </p:nvGrpSpPr>
        <p:grpSpPr>
          <a:xfrm>
            <a:off x="4611159" y="1548771"/>
            <a:ext cx="410322" cy="303407"/>
            <a:chOff x="0" y="0"/>
            <a:chExt cx="592138" cy="446088"/>
          </a:xfrm>
        </p:grpSpPr>
        <p:sp>
          <p:nvSpPr>
            <p:cNvPr id="58" name="Shape 992"/>
            <p:cNvSpPr/>
            <p:nvPr/>
          </p:nvSpPr>
          <p:spPr>
            <a:xfrm>
              <a:off x="0" y="0"/>
              <a:ext cx="592138" cy="446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59" name="Shape 993"/>
            <p:cNvSpPr/>
            <p:nvPr/>
          </p:nvSpPr>
          <p:spPr>
            <a:xfrm>
              <a:off x="0" y="0"/>
              <a:ext cx="592138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*****</a:t>
              </a:r>
            </a:p>
          </p:txBody>
        </p:sp>
      </p:grpSp>
      <p:grpSp>
        <p:nvGrpSpPr>
          <p:cNvPr id="12" name="Group 997"/>
          <p:cNvGrpSpPr/>
          <p:nvPr/>
        </p:nvGrpSpPr>
        <p:grpSpPr>
          <a:xfrm>
            <a:off x="4000629" y="1951512"/>
            <a:ext cx="410322" cy="303407"/>
            <a:chOff x="0" y="0"/>
            <a:chExt cx="592138" cy="446088"/>
          </a:xfrm>
        </p:grpSpPr>
        <p:sp>
          <p:nvSpPr>
            <p:cNvPr id="56" name="Shape 995"/>
            <p:cNvSpPr/>
            <p:nvPr/>
          </p:nvSpPr>
          <p:spPr>
            <a:xfrm>
              <a:off x="0" y="0"/>
              <a:ext cx="592138" cy="446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57" name="Shape 996"/>
            <p:cNvSpPr/>
            <p:nvPr/>
          </p:nvSpPr>
          <p:spPr>
            <a:xfrm>
              <a:off x="0" y="0"/>
              <a:ext cx="592138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482**</a:t>
              </a:r>
            </a:p>
          </p:txBody>
        </p:sp>
      </p:grpSp>
      <p:grpSp>
        <p:nvGrpSpPr>
          <p:cNvPr id="13" name="Group 1000"/>
          <p:cNvGrpSpPr/>
          <p:nvPr/>
        </p:nvGrpSpPr>
        <p:grpSpPr>
          <a:xfrm>
            <a:off x="5180988" y="1951512"/>
            <a:ext cx="410322" cy="303407"/>
            <a:chOff x="0" y="0"/>
            <a:chExt cx="592138" cy="446088"/>
          </a:xfrm>
        </p:grpSpPr>
        <p:sp>
          <p:nvSpPr>
            <p:cNvPr id="54" name="Shape 998"/>
            <p:cNvSpPr/>
            <p:nvPr/>
          </p:nvSpPr>
          <p:spPr>
            <a:xfrm>
              <a:off x="0" y="0"/>
              <a:ext cx="592138" cy="446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55" name="Shape 999"/>
            <p:cNvSpPr/>
            <p:nvPr/>
          </p:nvSpPr>
          <p:spPr>
            <a:xfrm>
              <a:off x="0" y="0"/>
              <a:ext cx="592138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410**</a:t>
              </a:r>
            </a:p>
          </p:txBody>
        </p:sp>
      </p:grpSp>
      <p:grpSp>
        <p:nvGrpSpPr>
          <p:cNvPr id="14" name="Group 1003"/>
          <p:cNvGrpSpPr/>
          <p:nvPr/>
        </p:nvGrpSpPr>
        <p:grpSpPr>
          <a:xfrm>
            <a:off x="4280042" y="2610151"/>
            <a:ext cx="488945" cy="303407"/>
            <a:chOff x="-1" y="0"/>
            <a:chExt cx="705600" cy="446088"/>
          </a:xfrm>
        </p:grpSpPr>
        <p:sp>
          <p:nvSpPr>
            <p:cNvPr id="52" name="Shape 1001"/>
            <p:cNvSpPr/>
            <p:nvPr/>
          </p:nvSpPr>
          <p:spPr>
            <a:xfrm>
              <a:off x="0" y="0"/>
              <a:ext cx="592138" cy="446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53" name="Shape 1002"/>
            <p:cNvSpPr/>
            <p:nvPr/>
          </p:nvSpPr>
          <p:spPr>
            <a:xfrm>
              <a:off x="-1" y="0"/>
              <a:ext cx="705600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41075</a:t>
              </a:r>
            </a:p>
          </p:txBody>
        </p:sp>
      </p:grpSp>
      <p:grpSp>
        <p:nvGrpSpPr>
          <p:cNvPr id="15" name="Group 1006"/>
          <p:cNvGrpSpPr/>
          <p:nvPr/>
        </p:nvGrpSpPr>
        <p:grpSpPr>
          <a:xfrm>
            <a:off x="4867471" y="2610151"/>
            <a:ext cx="488945" cy="303407"/>
            <a:chOff x="-1" y="0"/>
            <a:chExt cx="705600" cy="446088"/>
          </a:xfrm>
        </p:grpSpPr>
        <p:sp>
          <p:nvSpPr>
            <p:cNvPr id="50" name="Shape 1004"/>
            <p:cNvSpPr/>
            <p:nvPr/>
          </p:nvSpPr>
          <p:spPr>
            <a:xfrm>
              <a:off x="0" y="0"/>
              <a:ext cx="592138" cy="446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51" name="Shape 1005"/>
            <p:cNvSpPr/>
            <p:nvPr/>
          </p:nvSpPr>
          <p:spPr>
            <a:xfrm>
              <a:off x="-1" y="0"/>
              <a:ext cx="705600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41076</a:t>
              </a:r>
            </a:p>
          </p:txBody>
        </p:sp>
      </p:grpSp>
      <p:grpSp>
        <p:nvGrpSpPr>
          <p:cNvPr id="16" name="Group 1009"/>
          <p:cNvGrpSpPr/>
          <p:nvPr/>
        </p:nvGrpSpPr>
        <p:grpSpPr>
          <a:xfrm>
            <a:off x="5454901" y="2610151"/>
            <a:ext cx="488945" cy="303407"/>
            <a:chOff x="-1" y="0"/>
            <a:chExt cx="705600" cy="446088"/>
          </a:xfrm>
        </p:grpSpPr>
        <p:sp>
          <p:nvSpPr>
            <p:cNvPr id="48" name="Shape 1007"/>
            <p:cNvSpPr/>
            <p:nvPr/>
          </p:nvSpPr>
          <p:spPr>
            <a:xfrm>
              <a:off x="0" y="0"/>
              <a:ext cx="592138" cy="446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49" name="Shape 1008"/>
            <p:cNvSpPr/>
            <p:nvPr/>
          </p:nvSpPr>
          <p:spPr>
            <a:xfrm>
              <a:off x="-1" y="0"/>
              <a:ext cx="705600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41088</a:t>
              </a:r>
            </a:p>
          </p:txBody>
        </p:sp>
      </p:grpSp>
      <p:grpSp>
        <p:nvGrpSpPr>
          <p:cNvPr id="17" name="Group 1012"/>
          <p:cNvGrpSpPr/>
          <p:nvPr/>
        </p:nvGrpSpPr>
        <p:grpSpPr>
          <a:xfrm>
            <a:off x="6042330" y="2610151"/>
            <a:ext cx="508806" cy="303407"/>
            <a:chOff x="-1" y="0"/>
            <a:chExt cx="734262" cy="446088"/>
          </a:xfrm>
        </p:grpSpPr>
        <p:sp>
          <p:nvSpPr>
            <p:cNvPr id="46" name="Shape 1010"/>
            <p:cNvSpPr/>
            <p:nvPr/>
          </p:nvSpPr>
          <p:spPr>
            <a:xfrm>
              <a:off x="0" y="0"/>
              <a:ext cx="592138" cy="446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47" name="Shape 1011"/>
            <p:cNvSpPr/>
            <p:nvPr/>
          </p:nvSpPr>
          <p:spPr>
            <a:xfrm>
              <a:off x="-1" y="0"/>
              <a:ext cx="734262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41099</a:t>
              </a:r>
            </a:p>
          </p:txBody>
        </p:sp>
      </p:grpSp>
      <p:grpSp>
        <p:nvGrpSpPr>
          <p:cNvPr id="18" name="Group 1015"/>
          <p:cNvGrpSpPr/>
          <p:nvPr/>
        </p:nvGrpSpPr>
        <p:grpSpPr>
          <a:xfrm>
            <a:off x="3436302" y="2610151"/>
            <a:ext cx="523625" cy="303407"/>
            <a:chOff x="-163510" y="0"/>
            <a:chExt cx="755648" cy="446088"/>
          </a:xfrm>
        </p:grpSpPr>
        <p:sp>
          <p:nvSpPr>
            <p:cNvPr id="44" name="Shape 1013"/>
            <p:cNvSpPr/>
            <p:nvPr/>
          </p:nvSpPr>
          <p:spPr>
            <a:xfrm>
              <a:off x="0" y="0"/>
              <a:ext cx="592138" cy="446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45" name="Shape 1014"/>
            <p:cNvSpPr/>
            <p:nvPr/>
          </p:nvSpPr>
          <p:spPr>
            <a:xfrm>
              <a:off x="-163510" y="0"/>
              <a:ext cx="755648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48201</a:t>
              </a:r>
            </a:p>
          </p:txBody>
        </p:sp>
      </p:grpSp>
      <p:sp>
        <p:nvSpPr>
          <p:cNvPr id="19" name="Shape 1016"/>
          <p:cNvSpPr/>
          <p:nvPr/>
        </p:nvSpPr>
        <p:spPr>
          <a:xfrm flipV="1">
            <a:off x="4210739" y="1706412"/>
            <a:ext cx="479625" cy="274253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sp>
        <p:nvSpPr>
          <p:cNvPr id="20" name="Shape 1017"/>
          <p:cNvSpPr/>
          <p:nvPr/>
        </p:nvSpPr>
        <p:spPr>
          <a:xfrm flipH="1" flipV="1">
            <a:off x="4841071" y="1706412"/>
            <a:ext cx="420222" cy="28505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sp>
        <p:nvSpPr>
          <p:cNvPr id="21" name="Shape 1018"/>
          <p:cNvSpPr/>
          <p:nvPr/>
        </p:nvSpPr>
        <p:spPr>
          <a:xfrm flipV="1">
            <a:off x="3769617" y="2157741"/>
            <a:ext cx="320116" cy="471846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sp>
        <p:nvSpPr>
          <p:cNvPr id="22" name="Shape 1019"/>
          <p:cNvSpPr/>
          <p:nvPr/>
        </p:nvSpPr>
        <p:spPr>
          <a:xfrm flipV="1">
            <a:off x="4520955" y="2148024"/>
            <a:ext cx="720536" cy="521513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sp>
        <p:nvSpPr>
          <p:cNvPr id="23" name="Shape 1020"/>
          <p:cNvSpPr/>
          <p:nvPr/>
        </p:nvSpPr>
        <p:spPr>
          <a:xfrm flipV="1">
            <a:off x="5051181" y="2167459"/>
            <a:ext cx="250813" cy="481563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sp>
        <p:nvSpPr>
          <p:cNvPr id="24" name="Shape 1021"/>
          <p:cNvSpPr/>
          <p:nvPr/>
        </p:nvSpPr>
        <p:spPr>
          <a:xfrm flipH="1" flipV="1">
            <a:off x="5371297" y="2177176"/>
            <a:ext cx="220012" cy="462128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sp>
        <p:nvSpPr>
          <p:cNvPr id="25" name="Shape 1022"/>
          <p:cNvSpPr/>
          <p:nvPr/>
        </p:nvSpPr>
        <p:spPr>
          <a:xfrm flipH="1" flipV="1">
            <a:off x="5481303" y="2157741"/>
            <a:ext cx="700735" cy="502078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grpSp>
        <p:nvGrpSpPr>
          <p:cNvPr id="26" name="Group 1025"/>
          <p:cNvGrpSpPr/>
          <p:nvPr/>
        </p:nvGrpSpPr>
        <p:grpSpPr>
          <a:xfrm>
            <a:off x="611999" y="3819455"/>
            <a:ext cx="1777926" cy="323922"/>
            <a:chOff x="0" y="0"/>
            <a:chExt cx="2565739" cy="476250"/>
          </a:xfrm>
        </p:grpSpPr>
        <p:sp>
          <p:nvSpPr>
            <p:cNvPr id="42" name="Shape 1023"/>
            <p:cNvSpPr/>
            <p:nvPr/>
          </p:nvSpPr>
          <p:spPr>
            <a:xfrm>
              <a:off x="0" y="0"/>
              <a:ext cx="1674813" cy="4762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43" name="Shape 1024"/>
            <p:cNvSpPr/>
            <p:nvPr/>
          </p:nvSpPr>
          <p:spPr>
            <a:xfrm>
              <a:off x="0" y="0"/>
              <a:ext cx="2565739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S</a:t>
              </a:r>
              <a:r>
                <a:rPr kumimoji="0" sz="12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0</a:t>
              </a: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 = {male, female}</a:t>
              </a:r>
            </a:p>
          </p:txBody>
        </p:sp>
      </p:grpSp>
      <p:grpSp>
        <p:nvGrpSpPr>
          <p:cNvPr id="27" name="Group 1028"/>
          <p:cNvGrpSpPr/>
          <p:nvPr/>
        </p:nvGrpSpPr>
        <p:grpSpPr>
          <a:xfrm>
            <a:off x="611999" y="3237478"/>
            <a:ext cx="833842" cy="377908"/>
            <a:chOff x="0" y="0"/>
            <a:chExt cx="1203325" cy="555625"/>
          </a:xfrm>
        </p:grpSpPr>
        <p:sp>
          <p:nvSpPr>
            <p:cNvPr id="40" name="Shape 1026"/>
            <p:cNvSpPr/>
            <p:nvPr/>
          </p:nvSpPr>
          <p:spPr>
            <a:xfrm>
              <a:off x="0" y="0"/>
              <a:ext cx="1203325" cy="5556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41" name="Shape 1027"/>
            <p:cNvSpPr/>
            <p:nvPr/>
          </p:nvSpPr>
          <p:spPr>
            <a:xfrm>
              <a:off x="0" y="0"/>
              <a:ext cx="1203325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S</a:t>
              </a:r>
              <a:r>
                <a:rPr kumimoji="0" sz="12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1</a:t>
              </a: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 = {*}</a:t>
              </a:r>
            </a:p>
          </p:txBody>
        </p:sp>
      </p:grpSp>
      <p:sp>
        <p:nvSpPr>
          <p:cNvPr id="28" name="Shape 1029"/>
          <p:cNvSpPr/>
          <p:nvPr/>
        </p:nvSpPr>
        <p:spPr>
          <a:xfrm flipV="1">
            <a:off x="670302" y="3475020"/>
            <a:ext cx="1100" cy="378988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grpSp>
        <p:nvGrpSpPr>
          <p:cNvPr id="29" name="Group 1032"/>
          <p:cNvGrpSpPr/>
          <p:nvPr/>
        </p:nvGrpSpPr>
        <p:grpSpPr>
          <a:xfrm>
            <a:off x="4658430" y="3239637"/>
            <a:ext cx="372952" cy="303407"/>
            <a:chOff x="-161970" y="-28576"/>
            <a:chExt cx="538208" cy="446088"/>
          </a:xfrm>
        </p:grpSpPr>
        <p:sp>
          <p:nvSpPr>
            <p:cNvPr id="38" name="Shape 1030"/>
            <p:cNvSpPr/>
            <p:nvPr/>
          </p:nvSpPr>
          <p:spPr>
            <a:xfrm>
              <a:off x="-161970" y="-28576"/>
              <a:ext cx="376238" cy="446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39" name="Shape 1031"/>
            <p:cNvSpPr/>
            <p:nvPr/>
          </p:nvSpPr>
          <p:spPr>
            <a:xfrm>
              <a:off x="0" y="0"/>
              <a:ext cx="376238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*</a:t>
              </a:r>
            </a:p>
          </p:txBody>
        </p:sp>
      </p:grpSp>
      <p:grpSp>
        <p:nvGrpSpPr>
          <p:cNvPr id="30" name="Group 1035"/>
          <p:cNvGrpSpPr/>
          <p:nvPr/>
        </p:nvGrpSpPr>
        <p:grpSpPr>
          <a:xfrm>
            <a:off x="4000629" y="3661814"/>
            <a:ext cx="420222" cy="303407"/>
            <a:chOff x="-14287" y="0"/>
            <a:chExt cx="606425" cy="446088"/>
          </a:xfrm>
        </p:grpSpPr>
        <p:sp>
          <p:nvSpPr>
            <p:cNvPr id="36" name="Shape 1033"/>
            <p:cNvSpPr/>
            <p:nvPr/>
          </p:nvSpPr>
          <p:spPr>
            <a:xfrm>
              <a:off x="0" y="0"/>
              <a:ext cx="592138" cy="446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37" name="Shape 1034"/>
            <p:cNvSpPr/>
            <p:nvPr/>
          </p:nvSpPr>
          <p:spPr>
            <a:xfrm>
              <a:off x="-14287" y="113817"/>
              <a:ext cx="592138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male</a:t>
              </a:r>
            </a:p>
          </p:txBody>
        </p:sp>
      </p:grpSp>
      <p:grpSp>
        <p:nvGrpSpPr>
          <p:cNvPr id="31" name="Group 1038"/>
          <p:cNvGrpSpPr/>
          <p:nvPr/>
        </p:nvGrpSpPr>
        <p:grpSpPr>
          <a:xfrm>
            <a:off x="5178746" y="3661814"/>
            <a:ext cx="555292" cy="303407"/>
            <a:chOff x="-17522" y="0"/>
            <a:chExt cx="801344" cy="446088"/>
          </a:xfrm>
        </p:grpSpPr>
        <p:sp>
          <p:nvSpPr>
            <p:cNvPr id="34" name="Shape 1036"/>
            <p:cNvSpPr/>
            <p:nvPr/>
          </p:nvSpPr>
          <p:spPr>
            <a:xfrm>
              <a:off x="0" y="0"/>
              <a:ext cx="593725" cy="4460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endParaRPr>
            </a:p>
          </p:txBody>
        </p:sp>
        <p:sp>
          <p:nvSpPr>
            <p:cNvPr id="35" name="Shape 1037"/>
            <p:cNvSpPr/>
            <p:nvPr/>
          </p:nvSpPr>
          <p:spPr>
            <a:xfrm>
              <a:off x="-17522" y="113817"/>
              <a:ext cx="801344" cy="271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anose="02010600030101010101" charset="0"/>
                  <a:sym typeface="Arial"/>
                </a:rPr>
                <a:t>female</a:t>
              </a:r>
            </a:p>
          </p:txBody>
        </p:sp>
      </p:grpSp>
      <p:sp>
        <p:nvSpPr>
          <p:cNvPr id="32" name="Shape 1039"/>
          <p:cNvSpPr/>
          <p:nvPr/>
        </p:nvSpPr>
        <p:spPr>
          <a:xfrm flipV="1">
            <a:off x="4220640" y="3415634"/>
            <a:ext cx="480724" cy="275334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sp>
        <p:nvSpPr>
          <p:cNvPr id="33" name="Shape 1040"/>
          <p:cNvSpPr/>
          <p:nvPr/>
        </p:nvSpPr>
        <p:spPr>
          <a:xfrm flipH="1" flipV="1">
            <a:off x="4850971" y="3415634"/>
            <a:ext cx="420222" cy="285051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10600030101010101" charset="0"/>
              <a:sym typeface="Arial"/>
            </a:endParaRPr>
          </a:p>
        </p:txBody>
      </p:sp>
      <p:sp>
        <p:nvSpPr>
          <p:cNvPr id="66" name="Shape 1042"/>
          <p:cNvSpPr/>
          <p:nvPr/>
        </p:nvSpPr>
        <p:spPr>
          <a:xfrm>
            <a:off x="611999" y="4248099"/>
            <a:ext cx="373380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[</a:t>
            </a:r>
            <a:r>
              <a:rPr kumimoji="0" b="0" i="1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Samarati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 2001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, </a:t>
            </a:r>
            <a:r>
              <a:rPr kumimoji="0" b="0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Sweeney 2002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0809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4717" y="1079999"/>
            <a:ext cx="6188528" cy="3718445"/>
          </a:xfrm>
        </p:spPr>
        <p:txBody>
          <a:bodyPr/>
          <a:lstStyle/>
          <a:p>
            <a:r>
              <a:rPr lang="en-US" altLang="zh-CN" dirty="0"/>
              <a:t>All Attributes:</a:t>
            </a:r>
          </a:p>
          <a:p>
            <a:pPr lvl="1"/>
            <a:r>
              <a:rPr lang="en-US" altLang="zh-CN" b="1" dirty="0"/>
              <a:t>Full domain generalization </a:t>
            </a:r>
            <a:r>
              <a:rPr lang="en-US" altLang="zh-CN" dirty="0"/>
              <a:t>[</a:t>
            </a:r>
            <a:r>
              <a:rPr lang="en-US" altLang="zh-CN" dirty="0" err="1"/>
              <a:t>Samarati</a:t>
            </a:r>
            <a:r>
              <a:rPr lang="en-US" altLang="zh-CN" dirty="0"/>
              <a:t> 2001, LeFevre 2006] Given a fixed VGH, guarantee that all values of a particular attribute in V belong to the same level.</a:t>
            </a:r>
          </a:p>
          <a:p>
            <a:pPr lvl="1"/>
            <a:r>
              <a:rPr lang="en-US" altLang="zh-CN" b="1" dirty="0" err="1"/>
              <a:t>Iyengar</a:t>
            </a:r>
            <a:r>
              <a:rPr lang="en-US" altLang="zh-CN" b="1" dirty="0"/>
              <a:t> generalization </a:t>
            </a:r>
            <a:r>
              <a:rPr lang="en-US" altLang="zh-CN" dirty="0"/>
              <a:t>[</a:t>
            </a:r>
            <a:r>
              <a:rPr lang="en-US" altLang="zh-CN" dirty="0" err="1"/>
              <a:t>Iyengar</a:t>
            </a:r>
            <a:r>
              <a:rPr lang="en-US" altLang="zh-CN" dirty="0"/>
              <a:t> 2002] A more flexible scheme, which also uses a fixed VGH, but allows different values of an attribute to be generalized to different levels.</a:t>
            </a:r>
          </a:p>
          <a:p>
            <a:pPr lvl="1"/>
            <a:r>
              <a:rPr lang="en-US" altLang="zh-CN" b="1" dirty="0"/>
              <a:t>Cell-level generalization </a:t>
            </a:r>
            <a:r>
              <a:rPr lang="en-US" altLang="zh-CN" dirty="0"/>
              <a:t>[</a:t>
            </a:r>
            <a:r>
              <a:rPr lang="en-US" altLang="zh-CN" dirty="0" err="1"/>
              <a:t>Lunacek</a:t>
            </a:r>
            <a:r>
              <a:rPr lang="en-US" altLang="zh-CN" dirty="0"/>
              <a:t> 2006]</a:t>
            </a:r>
          </a:p>
          <a:p>
            <a:r>
              <a:rPr lang="en-US" altLang="zh-CN" dirty="0"/>
              <a:t>Numerical Attributes</a:t>
            </a:r>
          </a:p>
          <a:p>
            <a:pPr lvl="1"/>
            <a:r>
              <a:rPr lang="en-US" altLang="zh-CN" b="1" dirty="0"/>
              <a:t>Predefined hierarchy </a:t>
            </a:r>
            <a:r>
              <a:rPr lang="en-US" altLang="zh-CN" dirty="0"/>
              <a:t>[</a:t>
            </a:r>
            <a:r>
              <a:rPr lang="en-US" altLang="zh-CN" dirty="0" err="1"/>
              <a:t>Iyengar</a:t>
            </a:r>
            <a:r>
              <a:rPr lang="en-US" altLang="zh-CN" dirty="0"/>
              <a:t> 2002]</a:t>
            </a:r>
          </a:p>
          <a:p>
            <a:pPr lvl="1"/>
            <a:r>
              <a:rPr lang="en-US" altLang="zh-CN" b="1" dirty="0"/>
              <a:t>Computed hierarchy </a:t>
            </a:r>
            <a:r>
              <a:rPr lang="en-US" altLang="zh-CN" dirty="0"/>
              <a:t>[</a:t>
            </a:r>
            <a:r>
              <a:rPr lang="en-US" altLang="zh-CN" dirty="0" err="1"/>
              <a:t>LeFevre</a:t>
            </a:r>
            <a:r>
              <a:rPr lang="en-US" altLang="zh-CN" dirty="0"/>
              <a:t> 2006]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 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76673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2-Anonymity</a:t>
            </a:r>
          </a:p>
        </p:txBody>
      </p:sp>
      <p:graphicFrame>
        <p:nvGraphicFramePr>
          <p:cNvPr id="4" name="Table 1049"/>
          <p:cNvGraphicFramePr/>
          <p:nvPr>
            <p:extLst>
              <p:ext uri="{D42A27DB-BD31-4B8C-83A1-F6EECF244321}">
                <p14:modId xmlns:p14="http://schemas.microsoft.com/office/powerpoint/2010/main" val="4283334030"/>
              </p:ext>
            </p:extLst>
          </p:nvPr>
        </p:nvGraphicFramePr>
        <p:xfrm>
          <a:off x="3559663" y="1127715"/>
          <a:ext cx="2916197" cy="1758949"/>
        </p:xfrm>
        <a:graphic>
          <a:graphicData uri="http://schemas.openxmlformats.org/drawingml/2006/table">
            <a:tbl>
              <a:tblPr/>
              <a:tblGrid>
                <a:gridCol w="56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Tuple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 dirty="0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 dirty="0" err="1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ZipCode</a:t>
                      </a:r>
                      <a:endParaRPr sz="1200" b="1" dirty="0">
                        <a:solidFill>
                          <a:srgbClr val="99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Sex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20-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*****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20-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*****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*****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4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0-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*****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 dirty="0"/>
                        <a:t>r</a:t>
                      </a:r>
                      <a:r>
                        <a:rPr sz="1200" baseline="-25000" dirty="0"/>
                        <a:t>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0-</a:t>
                      </a:r>
                      <a:r>
                        <a:rPr lang="en-US"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*****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1050"/>
          <p:cNvGraphicFramePr/>
          <p:nvPr>
            <p:extLst>
              <p:ext uri="{D42A27DB-BD31-4B8C-83A1-F6EECF244321}">
                <p14:modId xmlns:p14="http://schemas.microsoft.com/office/powerpoint/2010/main" val="2428344075"/>
              </p:ext>
            </p:extLst>
          </p:nvPr>
        </p:nvGraphicFramePr>
        <p:xfrm>
          <a:off x="416108" y="2301749"/>
          <a:ext cx="2534055" cy="1645920"/>
        </p:xfrm>
        <a:graphic>
          <a:graphicData uri="http://schemas.openxmlformats.org/drawingml/2006/table">
            <a:tbl>
              <a:tblPr/>
              <a:tblGrid>
                <a:gridCol w="535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6807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 dirty="0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Tuple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 dirty="0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ZipCode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 dirty="0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Sex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07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41076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07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41075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807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41099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807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4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48201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807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41075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1051"/>
          <p:cNvGraphicFramePr/>
          <p:nvPr>
            <p:extLst>
              <p:ext uri="{D42A27DB-BD31-4B8C-83A1-F6EECF244321}">
                <p14:modId xmlns:p14="http://schemas.microsoft.com/office/powerpoint/2010/main" val="2419020209"/>
              </p:ext>
            </p:extLst>
          </p:nvPr>
        </p:nvGraphicFramePr>
        <p:xfrm>
          <a:off x="3559662" y="2947893"/>
          <a:ext cx="2916197" cy="1771548"/>
        </p:xfrm>
        <a:graphic>
          <a:graphicData uri="http://schemas.openxmlformats.org/drawingml/2006/table">
            <a:tbl>
              <a:tblPr/>
              <a:tblGrid>
                <a:gridCol w="550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9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948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Tuple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ZipCode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b="1">
                          <a:solidFill>
                            <a:srgbClr val="99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Sex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250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20-30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410**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69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20-30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410**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250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30-40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*****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469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4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30-40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*****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469">
                <a:tc>
                  <a:txBody>
                    <a:bodyPr/>
                    <a:lstStyle/>
                    <a:p>
                      <a:pPr algn="just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r</a:t>
                      </a:r>
                      <a:r>
                        <a:rPr sz="1200" baseline="-25000"/>
                        <a:t>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30-40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*****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2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Shape 1052"/>
          <p:cNvSpPr/>
          <p:nvPr/>
        </p:nvSpPr>
        <p:spPr>
          <a:xfrm>
            <a:off x="1077253" y="1697335"/>
            <a:ext cx="248240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Full domain generalization</a:t>
            </a:r>
          </a:p>
        </p:txBody>
      </p:sp>
      <p:sp>
        <p:nvSpPr>
          <p:cNvPr id="8" name="Shape 1053"/>
          <p:cNvSpPr/>
          <p:nvPr/>
        </p:nvSpPr>
        <p:spPr>
          <a:xfrm>
            <a:off x="1157402" y="4232585"/>
            <a:ext cx="232210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Cell-level generalization </a:t>
            </a:r>
          </a:p>
        </p:txBody>
      </p:sp>
      <p:cxnSp>
        <p:nvCxnSpPr>
          <p:cNvPr id="12" name="直接箭头连接符 11"/>
          <p:cNvCxnSpPr>
            <a:endCxn id="4" idx="1"/>
          </p:cNvCxnSpPr>
          <p:nvPr/>
        </p:nvCxnSpPr>
        <p:spPr>
          <a:xfrm flipV="1">
            <a:off x="2950163" y="2007189"/>
            <a:ext cx="609500" cy="7649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6" idx="1"/>
          </p:cNvCxnSpPr>
          <p:nvPr/>
        </p:nvCxnSpPr>
        <p:spPr>
          <a:xfrm>
            <a:off x="2961201" y="3282156"/>
            <a:ext cx="598461" cy="5515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092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4715" y="1079999"/>
            <a:ext cx="6188529" cy="3269117"/>
          </a:xfrm>
        </p:spPr>
        <p:txBody>
          <a:bodyPr/>
          <a:lstStyle/>
          <a:p>
            <a:r>
              <a:rPr lang="en-US" altLang="zh-CN" b="1" dirty="0"/>
              <a:t>Unsorted Matching Attack</a:t>
            </a:r>
          </a:p>
          <a:p>
            <a:pPr lvl="1"/>
            <a:r>
              <a:rPr lang="en-US" altLang="zh-CN" dirty="0"/>
              <a:t>This attack is based on the order in which tuples appear in the released table. [Sweeney 2002]</a:t>
            </a:r>
          </a:p>
          <a:p>
            <a:pPr lvl="1"/>
            <a:r>
              <a:rPr lang="en-US" altLang="zh-CN" dirty="0"/>
              <a:t>Solution: Randomly sort the tuples before releasing.</a:t>
            </a:r>
          </a:p>
          <a:p>
            <a:r>
              <a:rPr lang="en-US" altLang="zh-CN" b="1" dirty="0"/>
              <a:t>Temporal Attack</a:t>
            </a:r>
          </a:p>
          <a:p>
            <a:pPr lvl="1"/>
            <a:r>
              <a:rPr lang="en-US" altLang="zh-CN" dirty="0"/>
              <a:t>Adding or removing tuples may compromise k-anonymity protection [Sweeney 2002].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Against K-Anonymity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	</a:t>
            </a:r>
            <a:fld id="{00000000-1234-1234-1234-123412341234}" type="slidenum">
              <a:rPr lang="en" smtClean="0"/>
              <a:pPr/>
              <a:t>69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2713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Uninformative principle </a:t>
            </a:r>
            <a:r>
              <a:rPr lang="en-US" altLang="zh-CN" dirty="0"/>
              <a:t>(Dalenius1977)</a:t>
            </a:r>
          </a:p>
          <a:p>
            <a:pPr lvl="1"/>
            <a:r>
              <a:rPr lang="en-US" altLang="zh-CN" dirty="0"/>
              <a:t>Access to the published data does not reveal </a:t>
            </a:r>
            <a:r>
              <a:rPr lang="en-US" altLang="zh-CN" b="1" dirty="0"/>
              <a:t>anything extra </a:t>
            </a:r>
            <a:r>
              <a:rPr lang="en-US" altLang="zh-CN" dirty="0"/>
              <a:t>about any target victim, even with the presence of attacker’s </a:t>
            </a:r>
            <a:r>
              <a:rPr lang="en-US" altLang="zh-CN" b="1" dirty="0"/>
              <a:t>background knowledge</a:t>
            </a:r>
            <a:r>
              <a:rPr lang="en-US" altLang="zh-CN" dirty="0"/>
              <a:t> obtained from other sources</a:t>
            </a:r>
          </a:p>
          <a:p>
            <a:pPr lvl="1"/>
            <a:endParaRPr lang="en-US" altLang="zh-CN" dirty="0"/>
          </a:p>
          <a:p>
            <a:r>
              <a:rPr lang="en-US" altLang="zh-CN" b="1" dirty="0"/>
              <a:t>Similar to semantic security of encryption</a:t>
            </a:r>
          </a:p>
          <a:p>
            <a:pPr lvl="1"/>
            <a:r>
              <a:rPr lang="en-US" altLang="zh-CN" dirty="0"/>
              <a:t>Knowledge of the ciphertext (and length) of some unknown message does not reveal any additional information on the message.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What </a:t>
            </a:r>
            <a:r>
              <a:rPr lang="en-US" altLang="zh-CN" dirty="0"/>
              <a:t>to protect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pic>
        <p:nvPicPr>
          <p:cNvPr id="1026" name="Picture 2" descr="crypto-notes/security_definitions.md at master · miha-stopar/crypto-notes ·  GitHub">
            <a:extLst>
              <a:ext uri="{FF2B5EF4-FFF2-40B4-BE49-F238E27FC236}">
                <a16:creationId xmlns:a16="http://schemas.microsoft.com/office/drawing/2014/main" id="{317675B3-FB95-419A-A68E-076D779E2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6"/>
          <a:stretch/>
        </p:blipFill>
        <p:spPr bwMode="auto">
          <a:xfrm>
            <a:off x="671322" y="3178435"/>
            <a:ext cx="5766054" cy="147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771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Complementary Release Attack</a:t>
            </a:r>
          </a:p>
          <a:p>
            <a:pPr lvl="1"/>
            <a:r>
              <a:rPr lang="en-US" altLang="zh-CN" dirty="0"/>
              <a:t>Different releases can be linked together to compromise k-anonymity [Sweeney 2002].</a:t>
            </a:r>
          </a:p>
          <a:p>
            <a:pPr lvl="1"/>
            <a:r>
              <a:rPr lang="en-US" altLang="zh-CN" dirty="0"/>
              <a:t>Solution: Consider all of the released tables before release the new one, and try to avoid linking. </a:t>
            </a:r>
          </a:p>
          <a:p>
            <a:pPr lvl="1"/>
            <a:r>
              <a:rPr lang="en-US" altLang="zh-CN" dirty="0"/>
              <a:t>Other data holders may release some data that can be used in this kind of attack. Generally, this kind of attack is hard to be prohibited completely.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Against K-Anonymity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94796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7651" y="1240971"/>
            <a:ext cx="5765594" cy="3269117"/>
          </a:xfrm>
        </p:spPr>
        <p:txBody>
          <a:bodyPr/>
          <a:lstStyle/>
          <a:p>
            <a:r>
              <a:rPr lang="en-US" altLang="zh-CN" dirty="0"/>
              <a:t>To increase data utility, the data publisher may release multiple views of a single original data set, where the released views are outputs of one (or more) of the above sanitization mechanisms.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Multi-view release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35337"/>
            <a:ext cx="5620324" cy="213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838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43351" y="1079999"/>
            <a:ext cx="5348475" cy="3269117"/>
          </a:xfrm>
        </p:spPr>
        <p:txBody>
          <a:bodyPr/>
          <a:lstStyle/>
          <a:p>
            <a:r>
              <a:rPr lang="en-US" altLang="zh-CN" dirty="0"/>
              <a:t>A 3-anonymous patient table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Against K-Anonymity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72</a:t>
            </a:fld>
            <a:endParaRPr lang="en" dirty="0"/>
          </a:p>
        </p:txBody>
      </p:sp>
      <p:graphicFrame>
        <p:nvGraphicFramePr>
          <p:cNvPr id="5" name="Table 1064"/>
          <p:cNvGraphicFramePr/>
          <p:nvPr>
            <p:extLst>
              <p:ext uri="{D42A27DB-BD31-4B8C-83A1-F6EECF244321}">
                <p14:modId xmlns:p14="http://schemas.microsoft.com/office/powerpoint/2010/main" val="3844390194"/>
              </p:ext>
            </p:extLst>
          </p:nvPr>
        </p:nvGraphicFramePr>
        <p:xfrm>
          <a:off x="1578047" y="1542119"/>
          <a:ext cx="3701865" cy="3050344"/>
        </p:xfrm>
        <a:graphic>
          <a:graphicData uri="http://schemas.openxmlformats.org/drawingml/2006/table">
            <a:tbl>
              <a:tblPr/>
              <a:tblGrid>
                <a:gridCol w="1263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10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Against K-Anonymity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 dirty="0"/>
          </a:p>
        </p:txBody>
      </p:sp>
      <p:graphicFrame>
        <p:nvGraphicFramePr>
          <p:cNvPr id="8" name="Table 1064"/>
          <p:cNvGraphicFramePr/>
          <p:nvPr>
            <p:extLst>
              <p:ext uri="{D42A27DB-BD31-4B8C-83A1-F6EECF244321}">
                <p14:modId xmlns:p14="http://schemas.microsoft.com/office/powerpoint/2010/main" val="3733013106"/>
              </p:ext>
            </p:extLst>
          </p:nvPr>
        </p:nvGraphicFramePr>
        <p:xfrm>
          <a:off x="3229727" y="1423498"/>
          <a:ext cx="3190874" cy="2899408"/>
        </p:xfrm>
        <a:graphic>
          <a:graphicData uri="http://schemas.openxmlformats.org/drawingml/2006/table">
            <a:tbl>
              <a:tblPr/>
              <a:tblGrid>
                <a:gridCol w="108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0" i="0" u="none" strike="noStrike" cap="none" dirty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0" i="0" u="none" strike="noStrike" cap="none" dirty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0" i="0" u="none" strike="noStrike" cap="none" dirty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 1066"/>
          <p:cNvGraphicFramePr/>
          <p:nvPr>
            <p:extLst>
              <p:ext uri="{D42A27DB-BD31-4B8C-83A1-F6EECF244321}">
                <p14:modId xmlns:p14="http://schemas.microsoft.com/office/powerpoint/2010/main" val="1757459923"/>
              </p:ext>
            </p:extLst>
          </p:nvPr>
        </p:nvGraphicFramePr>
        <p:xfrm>
          <a:off x="627804" y="1721504"/>
          <a:ext cx="2209799" cy="960437"/>
        </p:xfrm>
        <a:graphic>
          <a:graphicData uri="http://schemas.openxmlformats.org/drawingml/2006/table">
            <a:tbl>
              <a:tblPr/>
              <a:tblGrid>
                <a:gridCol w="10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75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Bob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8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47678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6"/>
          <p:cNvSpPr/>
          <p:nvPr/>
        </p:nvSpPr>
        <p:spPr>
          <a:xfrm>
            <a:off x="579243" y="1374069"/>
            <a:ext cx="265048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69900" indent="-469900">
              <a:spcBef>
                <a:spcPts val="400"/>
              </a:spcBef>
              <a:defRPr sz="2000" b="1">
                <a:solidFill>
                  <a:srgbClr val="993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69900" marR="0" lvl="0" indent="-46990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Homogeneity Attack</a:t>
            </a:r>
          </a:p>
        </p:txBody>
      </p:sp>
    </p:spTree>
    <p:extLst>
      <p:ext uri="{BB962C8B-B14F-4D97-AF65-F5344CB8AC3E}">
        <p14:creationId xmlns:p14="http://schemas.microsoft.com/office/powerpoint/2010/main" val="4253800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Against K-Anonymity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 dirty="0"/>
          </a:p>
        </p:txBody>
      </p:sp>
      <p:graphicFrame>
        <p:nvGraphicFramePr>
          <p:cNvPr id="8" name="Table 1064"/>
          <p:cNvGraphicFramePr/>
          <p:nvPr/>
        </p:nvGraphicFramePr>
        <p:xfrm>
          <a:off x="3229727" y="1423498"/>
          <a:ext cx="3190874" cy="2899408"/>
        </p:xfrm>
        <a:graphic>
          <a:graphicData uri="http://schemas.openxmlformats.org/drawingml/2006/table">
            <a:tbl>
              <a:tblPr/>
              <a:tblGrid>
                <a:gridCol w="108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 1066"/>
          <p:cNvGraphicFramePr/>
          <p:nvPr/>
        </p:nvGraphicFramePr>
        <p:xfrm>
          <a:off x="627804" y="1721504"/>
          <a:ext cx="2209799" cy="960437"/>
        </p:xfrm>
        <a:graphic>
          <a:graphicData uri="http://schemas.openxmlformats.org/drawingml/2006/table">
            <a:tbl>
              <a:tblPr/>
              <a:tblGrid>
                <a:gridCol w="10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75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Bob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8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47678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Shape 1068"/>
          <p:cNvSpPr/>
          <p:nvPr/>
        </p:nvSpPr>
        <p:spPr>
          <a:xfrm>
            <a:off x="2837601" y="1939389"/>
            <a:ext cx="579074" cy="44730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Shape 1069"/>
          <p:cNvSpPr/>
          <p:nvPr/>
        </p:nvSpPr>
        <p:spPr>
          <a:xfrm>
            <a:off x="2837601" y="1939388"/>
            <a:ext cx="579073" cy="16859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Shape 1070"/>
          <p:cNvSpPr/>
          <p:nvPr/>
        </p:nvSpPr>
        <p:spPr>
          <a:xfrm>
            <a:off x="2837601" y="1963491"/>
            <a:ext cx="579073" cy="17664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hape 1074"/>
          <p:cNvSpPr/>
          <p:nvPr/>
        </p:nvSpPr>
        <p:spPr>
          <a:xfrm>
            <a:off x="3414105" y="1700839"/>
            <a:ext cx="2897579" cy="850225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Shape 1076"/>
          <p:cNvSpPr/>
          <p:nvPr/>
        </p:nvSpPr>
        <p:spPr>
          <a:xfrm>
            <a:off x="579243" y="1374069"/>
            <a:ext cx="265048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69900" indent="-469900">
              <a:spcBef>
                <a:spcPts val="400"/>
              </a:spcBef>
              <a:defRPr sz="2000" b="1">
                <a:solidFill>
                  <a:srgbClr val="993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69900" marR="0" lvl="0" indent="-46990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Homogeneity Attack</a:t>
            </a:r>
          </a:p>
        </p:txBody>
      </p:sp>
    </p:spTree>
    <p:extLst>
      <p:ext uri="{BB962C8B-B14F-4D97-AF65-F5344CB8AC3E}">
        <p14:creationId xmlns:p14="http://schemas.microsoft.com/office/powerpoint/2010/main" val="1076268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Against K-Anonymity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75</a:t>
            </a:fld>
            <a:endParaRPr lang="en" dirty="0"/>
          </a:p>
        </p:txBody>
      </p:sp>
      <p:graphicFrame>
        <p:nvGraphicFramePr>
          <p:cNvPr id="8" name="Table 1064"/>
          <p:cNvGraphicFramePr/>
          <p:nvPr>
            <p:extLst>
              <p:ext uri="{D42A27DB-BD31-4B8C-83A1-F6EECF244321}">
                <p14:modId xmlns:p14="http://schemas.microsoft.com/office/powerpoint/2010/main" val="737033965"/>
              </p:ext>
            </p:extLst>
          </p:nvPr>
        </p:nvGraphicFramePr>
        <p:xfrm>
          <a:off x="3229727" y="1423498"/>
          <a:ext cx="3190874" cy="2899408"/>
        </p:xfrm>
        <a:graphic>
          <a:graphicData uri="http://schemas.openxmlformats.org/drawingml/2006/table">
            <a:tbl>
              <a:tblPr/>
              <a:tblGrid>
                <a:gridCol w="108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0" i="0" u="none" strike="noStrike" cap="none" dirty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0" i="0" u="none" strike="noStrike" cap="none" dirty="0">
                          <a:solidFill>
                            <a:schemeClr val="tx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 1066"/>
          <p:cNvGraphicFramePr/>
          <p:nvPr/>
        </p:nvGraphicFramePr>
        <p:xfrm>
          <a:off x="627804" y="1721504"/>
          <a:ext cx="2209799" cy="960437"/>
        </p:xfrm>
        <a:graphic>
          <a:graphicData uri="http://schemas.openxmlformats.org/drawingml/2006/table">
            <a:tbl>
              <a:tblPr/>
              <a:tblGrid>
                <a:gridCol w="10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75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Bob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8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47678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67"/>
          <p:cNvGraphicFramePr/>
          <p:nvPr/>
        </p:nvGraphicFramePr>
        <p:xfrm>
          <a:off x="627804" y="3140488"/>
          <a:ext cx="2209799" cy="960437"/>
        </p:xfrm>
        <a:graphic>
          <a:graphicData uri="http://schemas.openxmlformats.org/drawingml/2006/table">
            <a:tbl>
              <a:tblPr/>
              <a:tblGrid>
                <a:gridCol w="10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75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Carl</a:t>
                      </a:r>
                      <a:r>
                        <a:rPr lang="en-US"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(Japanese)</a:t>
                      </a:r>
                      <a:endParaRPr sz="14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8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47673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Shape 1068"/>
          <p:cNvSpPr/>
          <p:nvPr/>
        </p:nvSpPr>
        <p:spPr>
          <a:xfrm>
            <a:off x="2837601" y="1939389"/>
            <a:ext cx="579074" cy="44730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Shape 1069"/>
          <p:cNvSpPr/>
          <p:nvPr/>
        </p:nvSpPr>
        <p:spPr>
          <a:xfrm>
            <a:off x="2837601" y="1939388"/>
            <a:ext cx="579073" cy="16859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Shape 1070"/>
          <p:cNvSpPr/>
          <p:nvPr/>
        </p:nvSpPr>
        <p:spPr>
          <a:xfrm>
            <a:off x="2837601" y="1963491"/>
            <a:ext cx="579073" cy="17664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hape 1074"/>
          <p:cNvSpPr/>
          <p:nvPr/>
        </p:nvSpPr>
        <p:spPr>
          <a:xfrm>
            <a:off x="3414105" y="1700839"/>
            <a:ext cx="2897579" cy="850225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Shape 1076"/>
          <p:cNvSpPr/>
          <p:nvPr/>
        </p:nvSpPr>
        <p:spPr>
          <a:xfrm>
            <a:off x="703068" y="1374069"/>
            <a:ext cx="265048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69900" indent="-469900">
              <a:spcBef>
                <a:spcPts val="400"/>
              </a:spcBef>
              <a:defRPr sz="2000" b="1">
                <a:solidFill>
                  <a:srgbClr val="993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69900" marR="0" lvl="0" indent="-46990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Homogeneity Attack</a:t>
            </a:r>
          </a:p>
        </p:txBody>
      </p:sp>
      <p:sp>
        <p:nvSpPr>
          <p:cNvPr id="21" name="Shape 1077"/>
          <p:cNvSpPr/>
          <p:nvPr/>
        </p:nvSpPr>
        <p:spPr>
          <a:xfrm>
            <a:off x="389504" y="2769241"/>
            <a:ext cx="314359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69900" indent="-469900">
              <a:spcBef>
                <a:spcPts val="400"/>
              </a:spcBef>
              <a:defRPr b="1">
                <a:solidFill>
                  <a:srgbClr val="993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69900" marR="0" lvl="0" indent="-46990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Background Knowledge Attack</a:t>
            </a:r>
          </a:p>
        </p:txBody>
      </p:sp>
    </p:spTree>
    <p:extLst>
      <p:ext uri="{BB962C8B-B14F-4D97-AF65-F5344CB8AC3E}">
        <p14:creationId xmlns:p14="http://schemas.microsoft.com/office/powerpoint/2010/main" val="3240419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Against K-Anonymity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 dirty="0"/>
          </a:p>
        </p:txBody>
      </p:sp>
      <p:graphicFrame>
        <p:nvGraphicFramePr>
          <p:cNvPr id="8" name="Table 1064"/>
          <p:cNvGraphicFramePr/>
          <p:nvPr/>
        </p:nvGraphicFramePr>
        <p:xfrm>
          <a:off x="3229727" y="1423498"/>
          <a:ext cx="3190874" cy="2899408"/>
        </p:xfrm>
        <a:graphic>
          <a:graphicData uri="http://schemas.openxmlformats.org/drawingml/2006/table">
            <a:tbl>
              <a:tblPr/>
              <a:tblGrid>
                <a:gridCol w="108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 1066"/>
          <p:cNvGraphicFramePr/>
          <p:nvPr/>
        </p:nvGraphicFramePr>
        <p:xfrm>
          <a:off x="627804" y="1721504"/>
          <a:ext cx="2209799" cy="960437"/>
        </p:xfrm>
        <a:graphic>
          <a:graphicData uri="http://schemas.openxmlformats.org/drawingml/2006/table">
            <a:tbl>
              <a:tblPr/>
              <a:tblGrid>
                <a:gridCol w="10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75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Bob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8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47678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67"/>
          <p:cNvGraphicFramePr/>
          <p:nvPr/>
        </p:nvGraphicFramePr>
        <p:xfrm>
          <a:off x="627804" y="3140488"/>
          <a:ext cx="2209799" cy="960437"/>
        </p:xfrm>
        <a:graphic>
          <a:graphicData uri="http://schemas.openxmlformats.org/drawingml/2006/table">
            <a:tbl>
              <a:tblPr/>
              <a:tblGrid>
                <a:gridCol w="10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75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Carl</a:t>
                      </a:r>
                      <a:r>
                        <a:rPr lang="en-US"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(Japanese)</a:t>
                      </a:r>
                      <a:endParaRPr sz="14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8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47673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Shape 1068"/>
          <p:cNvSpPr/>
          <p:nvPr/>
        </p:nvSpPr>
        <p:spPr>
          <a:xfrm>
            <a:off x="2837601" y="1939389"/>
            <a:ext cx="579074" cy="44730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Shape 1069"/>
          <p:cNvSpPr/>
          <p:nvPr/>
        </p:nvSpPr>
        <p:spPr>
          <a:xfrm>
            <a:off x="2837601" y="1939388"/>
            <a:ext cx="579073" cy="16859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Shape 1070"/>
          <p:cNvSpPr/>
          <p:nvPr/>
        </p:nvSpPr>
        <p:spPr>
          <a:xfrm>
            <a:off x="2837601" y="1963491"/>
            <a:ext cx="579073" cy="17664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Shape 1071"/>
          <p:cNvSpPr/>
          <p:nvPr/>
        </p:nvSpPr>
        <p:spPr>
          <a:xfrm>
            <a:off x="2837601" y="3756375"/>
            <a:ext cx="576503" cy="394821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Shape 1072"/>
          <p:cNvSpPr/>
          <p:nvPr/>
        </p:nvSpPr>
        <p:spPr>
          <a:xfrm flipV="1">
            <a:off x="2837603" y="3646896"/>
            <a:ext cx="576501" cy="7678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Shape 1073"/>
          <p:cNvSpPr/>
          <p:nvPr/>
        </p:nvSpPr>
        <p:spPr>
          <a:xfrm>
            <a:off x="2837603" y="3739512"/>
            <a:ext cx="579072" cy="146664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Shape 1074"/>
          <p:cNvSpPr/>
          <p:nvPr/>
        </p:nvSpPr>
        <p:spPr>
          <a:xfrm>
            <a:off x="3414105" y="1700839"/>
            <a:ext cx="2897579" cy="850225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Shape 1075"/>
          <p:cNvSpPr/>
          <p:nvPr/>
        </p:nvSpPr>
        <p:spPr>
          <a:xfrm>
            <a:off x="3414105" y="3434557"/>
            <a:ext cx="3006495" cy="888349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Shape 1076"/>
          <p:cNvSpPr/>
          <p:nvPr/>
        </p:nvSpPr>
        <p:spPr>
          <a:xfrm>
            <a:off x="703068" y="1374069"/>
            <a:ext cx="265048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69900" indent="-469900">
              <a:spcBef>
                <a:spcPts val="400"/>
              </a:spcBef>
              <a:defRPr sz="2000" b="1">
                <a:solidFill>
                  <a:srgbClr val="993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69900" marR="0" lvl="0" indent="-46990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Homogeneity Attack</a:t>
            </a:r>
          </a:p>
        </p:txBody>
      </p:sp>
      <p:sp>
        <p:nvSpPr>
          <p:cNvPr id="21" name="Shape 1077"/>
          <p:cNvSpPr/>
          <p:nvPr/>
        </p:nvSpPr>
        <p:spPr>
          <a:xfrm>
            <a:off x="389504" y="2769241"/>
            <a:ext cx="314359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69900" indent="-469900">
              <a:spcBef>
                <a:spcPts val="400"/>
              </a:spcBef>
              <a:defRPr b="1">
                <a:solidFill>
                  <a:srgbClr val="993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69900" marR="0" lvl="0" indent="-46990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1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Background Knowledge Attack</a:t>
            </a:r>
          </a:p>
        </p:txBody>
      </p:sp>
    </p:spTree>
    <p:extLst>
      <p:ext uri="{BB962C8B-B14F-4D97-AF65-F5344CB8AC3E}">
        <p14:creationId xmlns:p14="http://schemas.microsoft.com/office/powerpoint/2010/main" val="15443372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4715" y="1079999"/>
            <a:ext cx="6188529" cy="3269117"/>
          </a:xfrm>
        </p:spPr>
        <p:txBody>
          <a:bodyPr/>
          <a:lstStyle/>
          <a:p>
            <a:endParaRPr lang="zh-CN" altLang="en-US" dirty="0"/>
          </a:p>
          <a:p>
            <a:r>
              <a:rPr lang="en-US" altLang="zh-CN" dirty="0"/>
              <a:t>K-Anonymity protects against identity disclosure but not provide sufficient protection against attribute disclosure</a:t>
            </a:r>
          </a:p>
          <a:p>
            <a:endParaRPr lang="en-US" altLang="zh-CN" b="1" dirty="0"/>
          </a:p>
          <a:p>
            <a:r>
              <a:rPr lang="en-US" altLang="zh-CN" b="1" dirty="0"/>
              <a:t>K-Anonymity does not provide privacy if</a:t>
            </a:r>
          </a:p>
          <a:p>
            <a:pPr lvl="1"/>
            <a:r>
              <a:rPr lang="en-US" altLang="zh-CN" dirty="0"/>
              <a:t>Sensitive values in an equivalence class </a:t>
            </a:r>
            <a:r>
              <a:rPr lang="en-US" altLang="zh-CN" b="1" dirty="0">
                <a:solidFill>
                  <a:srgbClr val="FF0000"/>
                </a:solidFill>
              </a:rPr>
              <a:t>lack diversity </a:t>
            </a:r>
            <a:r>
              <a:rPr lang="en-US" altLang="zh-CN" dirty="0"/>
              <a:t>[ </a:t>
            </a:r>
            <a:r>
              <a:rPr lang="en-US" altLang="zh-CN" dirty="0" err="1"/>
              <a:t>Truta</a:t>
            </a:r>
            <a:r>
              <a:rPr lang="en-US" altLang="zh-CN" dirty="0"/>
              <a:t> 2006, </a:t>
            </a:r>
            <a:r>
              <a:rPr lang="en-US" altLang="zh-CN" dirty="0" err="1"/>
              <a:t>Machanavajjhala</a:t>
            </a:r>
            <a:r>
              <a:rPr lang="en-US" altLang="zh-CN" dirty="0"/>
              <a:t> 2006].</a:t>
            </a:r>
          </a:p>
          <a:p>
            <a:pPr lvl="1"/>
            <a:r>
              <a:rPr lang="en-US" altLang="zh-CN" dirty="0"/>
              <a:t>The attacker has </a:t>
            </a:r>
            <a:r>
              <a:rPr lang="en-US" altLang="zh-CN" b="1" dirty="0">
                <a:solidFill>
                  <a:srgbClr val="FF0000"/>
                </a:solidFill>
              </a:rPr>
              <a:t>background knowledge </a:t>
            </a:r>
            <a:r>
              <a:rPr lang="en-US" altLang="zh-CN" dirty="0"/>
              <a:t>[</a:t>
            </a:r>
            <a:r>
              <a:rPr lang="en-US" altLang="zh-CN" dirty="0" err="1"/>
              <a:t>Machanavajjhala</a:t>
            </a:r>
            <a:r>
              <a:rPr lang="en-US" altLang="zh-CN" dirty="0"/>
              <a:t> 2006].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Attacks Against K-Anonymity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93467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546183" y="1193346"/>
            <a:ext cx="5765594" cy="3269117"/>
          </a:xfrm>
        </p:spPr>
        <p:txBody>
          <a:bodyPr/>
          <a:lstStyle/>
          <a:p>
            <a:r>
              <a:rPr lang="en-US" altLang="zh-CN" b="1" dirty="0"/>
              <a:t>P-sensitive K-anonymity property </a:t>
            </a:r>
          </a:p>
          <a:p>
            <a:pPr marL="0" indent="0">
              <a:buNone/>
            </a:pPr>
            <a:r>
              <a:rPr lang="en-US" altLang="zh-CN" dirty="0"/>
              <a:t>A MM satisfies p-sensitive k-anonymity property if it</a:t>
            </a:r>
          </a:p>
          <a:p>
            <a:pPr lvl="1"/>
            <a:r>
              <a:rPr lang="en-US" altLang="zh-CN" dirty="0"/>
              <a:t>satisfies k-anonymity and </a:t>
            </a:r>
          </a:p>
          <a:p>
            <a:pPr lvl="1"/>
            <a:r>
              <a:rPr lang="en-US" altLang="zh-CN" dirty="0"/>
              <a:t>the number of distinct attribute values for each </a:t>
            </a:r>
            <a:r>
              <a:rPr lang="en-US" altLang="zh-CN" b="1" dirty="0">
                <a:solidFill>
                  <a:srgbClr val="FF0000"/>
                </a:solidFill>
              </a:rPr>
              <a:t>sensitive attribute is at least p </a:t>
            </a:r>
            <a:r>
              <a:rPr lang="en-US" altLang="zh-CN" dirty="0"/>
              <a:t>within the same QI-cluster from the MM  [</a:t>
            </a:r>
            <a:r>
              <a:rPr lang="en-US" altLang="zh-CN" dirty="0" err="1"/>
              <a:t>Truta</a:t>
            </a:r>
            <a:r>
              <a:rPr lang="en-US" altLang="zh-CN" dirty="0"/>
              <a:t> 2006].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P-Sensitive K-Anonymity Definition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20274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43351" y="1079999"/>
            <a:ext cx="5348475" cy="3269117"/>
          </a:xfrm>
        </p:spPr>
        <p:txBody>
          <a:bodyPr/>
          <a:lstStyle/>
          <a:p>
            <a:r>
              <a:rPr lang="en-US" altLang="zh-CN" dirty="0"/>
              <a:t>A 3-anonymous patient table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P-Sensitive K-Anonymity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79</a:t>
            </a:fld>
            <a:endParaRPr lang="en" dirty="0"/>
          </a:p>
        </p:txBody>
      </p:sp>
      <p:graphicFrame>
        <p:nvGraphicFramePr>
          <p:cNvPr id="5" name="Table 1064"/>
          <p:cNvGraphicFramePr/>
          <p:nvPr>
            <p:extLst>
              <p:ext uri="{D42A27DB-BD31-4B8C-83A1-F6EECF244321}">
                <p14:modId xmlns:p14="http://schemas.microsoft.com/office/powerpoint/2010/main" val="369173023"/>
              </p:ext>
            </p:extLst>
          </p:nvPr>
        </p:nvGraphicFramePr>
        <p:xfrm>
          <a:off x="1578047" y="1542119"/>
          <a:ext cx="3701865" cy="3050344"/>
        </p:xfrm>
        <a:graphic>
          <a:graphicData uri="http://schemas.openxmlformats.org/drawingml/2006/table">
            <a:tbl>
              <a:tblPr/>
              <a:tblGrid>
                <a:gridCol w="1263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rPr dirty="0"/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文本占位符 1"/>
          <p:cNvSpPr txBox="1">
            <a:spLocks/>
          </p:cNvSpPr>
          <p:nvPr/>
        </p:nvSpPr>
        <p:spPr>
          <a:xfrm>
            <a:off x="5303837" y="4129613"/>
            <a:ext cx="1120302" cy="43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80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ts val="2400"/>
              <a:buFont typeface="Arial"/>
              <a:buChar char="»"/>
              <a:defRPr sz="1600" b="0" i="0" u="none" strike="noStrike" cap="none">
                <a:solidFill>
                  <a:schemeClr val="bg2">
                    <a:lumMod val="50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  <a:cs typeface="Arial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ct val="100000"/>
              <a:buFont typeface="Arial" panose="020B0604020202020204" pitchFamily="34" charset="0"/>
              <a:buChar char="•"/>
              <a:defRPr sz="1400" b="0" i="0" u="none" strike="noStrike" cap="none">
                <a:solidFill>
                  <a:schemeClr val="bg2">
                    <a:lumMod val="75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b="1" dirty="0">
                <a:solidFill>
                  <a:srgbClr val="FF0000"/>
                </a:solidFill>
              </a:rPr>
              <a:t>P=?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Membership disclosure</a:t>
            </a:r>
            <a:r>
              <a:rPr lang="en-US" altLang="zh-CN" dirty="0"/>
              <a:t>: Attacker can tell that a given person is in the dataset</a:t>
            </a:r>
          </a:p>
          <a:p>
            <a:endParaRPr lang="en-US" altLang="zh-CN" dirty="0"/>
          </a:p>
          <a:p>
            <a:r>
              <a:rPr lang="en-US" altLang="zh-CN" b="1" dirty="0"/>
              <a:t>Identity disclosure</a:t>
            </a:r>
            <a:r>
              <a:rPr lang="en-US" altLang="zh-CN" dirty="0"/>
              <a:t>: Attacker can tell which record corresponds to a given person</a:t>
            </a:r>
          </a:p>
          <a:p>
            <a:endParaRPr lang="en-US" altLang="zh-CN" dirty="0"/>
          </a:p>
          <a:p>
            <a:r>
              <a:rPr lang="en-US" altLang="zh-CN" b="1" dirty="0"/>
              <a:t>Sensitive attribute disclosure</a:t>
            </a:r>
            <a:r>
              <a:rPr lang="en-US" altLang="zh-CN" dirty="0"/>
              <a:t>: Attacker can tell that a given person or record has a certain sensitive attribute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What </a:t>
            </a:r>
            <a:r>
              <a:rPr lang="en-US" altLang="zh-CN" dirty="0"/>
              <a:t>to protect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266018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43351" y="1079999"/>
            <a:ext cx="5348475" cy="3269117"/>
          </a:xfrm>
        </p:spPr>
        <p:txBody>
          <a:bodyPr/>
          <a:lstStyle/>
          <a:p>
            <a:r>
              <a:rPr lang="en-US" altLang="zh-CN" dirty="0"/>
              <a:t>A 3-anonymous patient table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P-Sensitive K-Anonymity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80</a:t>
            </a:fld>
            <a:endParaRPr lang="en" dirty="0"/>
          </a:p>
        </p:txBody>
      </p:sp>
      <p:graphicFrame>
        <p:nvGraphicFramePr>
          <p:cNvPr id="5" name="Table 1064"/>
          <p:cNvGraphicFramePr/>
          <p:nvPr>
            <p:extLst>
              <p:ext uri="{D42A27DB-BD31-4B8C-83A1-F6EECF244321}">
                <p14:modId xmlns:p14="http://schemas.microsoft.com/office/powerpoint/2010/main" val="403787825"/>
              </p:ext>
            </p:extLst>
          </p:nvPr>
        </p:nvGraphicFramePr>
        <p:xfrm>
          <a:off x="1578047" y="1542119"/>
          <a:ext cx="3701865" cy="3050344"/>
        </p:xfrm>
        <a:graphic>
          <a:graphicData uri="http://schemas.openxmlformats.org/drawingml/2006/table">
            <a:tbl>
              <a:tblPr/>
              <a:tblGrid>
                <a:gridCol w="1263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rPr dirty="0"/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  <a:endParaRPr kumimoji="0" lang="en-US" altLang="zh-CN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6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  <a:endParaRPr kumimoji="0" lang="en-US" altLang="zh-CN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文本占位符 1"/>
          <p:cNvSpPr txBox="1">
            <a:spLocks/>
          </p:cNvSpPr>
          <p:nvPr/>
        </p:nvSpPr>
        <p:spPr>
          <a:xfrm>
            <a:off x="5303837" y="4129613"/>
            <a:ext cx="1120302" cy="43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80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ts val="2400"/>
              <a:buFont typeface="Arial"/>
              <a:buChar char="»"/>
              <a:defRPr sz="1600" b="0" i="0" u="none" strike="noStrike" cap="none">
                <a:solidFill>
                  <a:schemeClr val="bg2">
                    <a:lumMod val="50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  <a:cs typeface="Arial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ct val="100000"/>
              <a:buFont typeface="Arial" panose="020B0604020202020204" pitchFamily="34" charset="0"/>
              <a:buChar char="•"/>
              <a:defRPr sz="1400" b="0" i="0" u="none" strike="noStrike" cap="none">
                <a:solidFill>
                  <a:schemeClr val="bg2">
                    <a:lumMod val="75000"/>
                  </a:schemeClr>
                </a:solidFill>
                <a:latin typeface="Montserrat" panose="02010600030101010101" charset="0"/>
                <a:ea typeface="微软雅黑" panose="020B0503020204020204" pitchFamily="34" charset="-122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b="1" dirty="0">
                <a:solidFill>
                  <a:srgbClr val="FF0000"/>
                </a:solidFill>
              </a:rPr>
              <a:t>P=?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Revisiting the example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81</a:t>
            </a:fld>
            <a:endParaRPr lang="en" dirty="0"/>
          </a:p>
        </p:txBody>
      </p:sp>
      <p:graphicFrame>
        <p:nvGraphicFramePr>
          <p:cNvPr id="8" name="Table 1064"/>
          <p:cNvGraphicFramePr/>
          <p:nvPr/>
        </p:nvGraphicFramePr>
        <p:xfrm>
          <a:off x="3229727" y="1423498"/>
          <a:ext cx="3190874" cy="2899408"/>
        </p:xfrm>
        <a:graphic>
          <a:graphicData uri="http://schemas.openxmlformats.org/drawingml/2006/table">
            <a:tbl>
              <a:tblPr/>
              <a:tblGrid>
                <a:gridCol w="108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b="1" dirty="0">
                          <a:solidFill>
                            <a:srgbClr val="9933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  <a:endParaRPr kumimoji="0" lang="en-US" altLang="zh-CN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  <a:endParaRPr kumimoji="0" lang="en-US" altLang="zh-CN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  <a:endParaRPr kumimoji="0" lang="en-US" altLang="zh-CN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Heart Disease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  <a:endParaRPr kumimoji="0" lang="en-US" altLang="zh-CN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3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Cancer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 1066"/>
          <p:cNvGraphicFramePr/>
          <p:nvPr/>
        </p:nvGraphicFramePr>
        <p:xfrm>
          <a:off x="627804" y="1721504"/>
          <a:ext cx="2209799" cy="960437"/>
        </p:xfrm>
        <a:graphic>
          <a:graphicData uri="http://schemas.openxmlformats.org/drawingml/2006/table">
            <a:tbl>
              <a:tblPr/>
              <a:tblGrid>
                <a:gridCol w="10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75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Bob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8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47678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67"/>
          <p:cNvGraphicFramePr/>
          <p:nvPr/>
        </p:nvGraphicFramePr>
        <p:xfrm>
          <a:off x="627804" y="3140488"/>
          <a:ext cx="2209799" cy="960437"/>
        </p:xfrm>
        <a:graphic>
          <a:graphicData uri="http://schemas.openxmlformats.org/drawingml/2006/table">
            <a:tbl>
              <a:tblPr/>
              <a:tblGrid>
                <a:gridCol w="107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75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Carl</a:t>
                      </a:r>
                      <a:r>
                        <a:rPr lang="en-US"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(Japanese)</a:t>
                      </a:r>
                      <a:endParaRPr sz="14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8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47673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Shape 1076"/>
          <p:cNvSpPr/>
          <p:nvPr/>
        </p:nvSpPr>
        <p:spPr>
          <a:xfrm>
            <a:off x="579243" y="1374069"/>
            <a:ext cx="265048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69900" indent="-469900">
              <a:spcBef>
                <a:spcPts val="400"/>
              </a:spcBef>
              <a:defRPr sz="2000" b="1">
                <a:solidFill>
                  <a:srgbClr val="993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69900" marR="0" lvl="0" indent="-46990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sng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Homogeneity Attack</a:t>
            </a:r>
          </a:p>
        </p:txBody>
      </p:sp>
      <p:sp>
        <p:nvSpPr>
          <p:cNvPr id="21" name="Shape 1077"/>
          <p:cNvSpPr/>
          <p:nvPr/>
        </p:nvSpPr>
        <p:spPr>
          <a:xfrm>
            <a:off x="152541" y="2777220"/>
            <a:ext cx="316032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469900" indent="-469900">
              <a:spcBef>
                <a:spcPts val="400"/>
              </a:spcBef>
              <a:defRPr b="1">
                <a:solidFill>
                  <a:srgbClr val="9933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69900" marR="0" lvl="0" indent="-469900" algn="ctr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Background Knowledge Attack</a:t>
            </a:r>
          </a:p>
        </p:txBody>
      </p:sp>
    </p:spTree>
    <p:extLst>
      <p:ext uri="{BB962C8B-B14F-4D97-AF65-F5344CB8AC3E}">
        <p14:creationId xmlns:p14="http://schemas.microsoft.com/office/powerpoint/2010/main" val="3360367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2. l-Diversity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617" y="2735275"/>
            <a:ext cx="5490796" cy="784800"/>
          </a:xfrm>
        </p:spPr>
        <p:txBody>
          <a:bodyPr/>
          <a:lstStyle/>
          <a:p>
            <a:r>
              <a:rPr lang="en-US" altLang="zh-CN" sz="1800" dirty="0"/>
              <a:t>To protect data from attackers when the sensitive information lacks diversity.</a:t>
            </a:r>
          </a:p>
        </p:txBody>
      </p:sp>
      <p:grpSp>
        <p:nvGrpSpPr>
          <p:cNvPr id="4" name="Google Shape;444;p39"/>
          <p:cNvGrpSpPr/>
          <p:nvPr/>
        </p:nvGrpSpPr>
        <p:grpSpPr>
          <a:xfrm>
            <a:off x="4068889" y="1250172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5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0" name="Google Shape;450;p39"/>
          <p:cNvGrpSpPr/>
          <p:nvPr/>
        </p:nvGrpSpPr>
        <p:grpSpPr>
          <a:xfrm>
            <a:off x="4487005" y="1610286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11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" name="Google Shape;444;p39"/>
          <p:cNvGrpSpPr/>
          <p:nvPr/>
        </p:nvGrpSpPr>
        <p:grpSpPr>
          <a:xfrm>
            <a:off x="4758500" y="2078668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14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6" name="Google Shape;444;p39"/>
          <p:cNvGrpSpPr/>
          <p:nvPr/>
        </p:nvGrpSpPr>
        <p:grpSpPr>
          <a:xfrm>
            <a:off x="4029504" y="1865830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17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" name="Google Shape;444;p39"/>
          <p:cNvGrpSpPr/>
          <p:nvPr/>
        </p:nvGrpSpPr>
        <p:grpSpPr>
          <a:xfrm>
            <a:off x="5422595" y="1307232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20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2" name="Google Shape;450;p39"/>
          <p:cNvGrpSpPr/>
          <p:nvPr/>
        </p:nvGrpSpPr>
        <p:grpSpPr>
          <a:xfrm>
            <a:off x="4804489" y="1139633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23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5" name="Google Shape;450;p39"/>
          <p:cNvGrpSpPr/>
          <p:nvPr/>
        </p:nvGrpSpPr>
        <p:grpSpPr>
          <a:xfrm>
            <a:off x="3600478" y="1573511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26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8" name="Google Shape;450;p39"/>
          <p:cNvGrpSpPr/>
          <p:nvPr/>
        </p:nvGrpSpPr>
        <p:grpSpPr>
          <a:xfrm>
            <a:off x="5696942" y="757852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29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1" name="Google Shape;450;p39"/>
          <p:cNvGrpSpPr/>
          <p:nvPr/>
        </p:nvGrpSpPr>
        <p:grpSpPr>
          <a:xfrm>
            <a:off x="5633541" y="1875528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32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" name="Google Shape;444;p39"/>
          <p:cNvGrpSpPr/>
          <p:nvPr/>
        </p:nvGrpSpPr>
        <p:grpSpPr>
          <a:xfrm>
            <a:off x="6185178" y="1907723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35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" name="Google Shape;444;p39"/>
          <p:cNvGrpSpPr/>
          <p:nvPr/>
        </p:nvGrpSpPr>
        <p:grpSpPr>
          <a:xfrm>
            <a:off x="6005178" y="1099741"/>
            <a:ext cx="180000" cy="432000"/>
            <a:chOff x="3386850" y="2264625"/>
            <a:chExt cx="203950" cy="509250"/>
          </a:xfrm>
          <a:solidFill>
            <a:schemeClr val="bg1"/>
          </a:solidFill>
        </p:grpSpPr>
        <p:sp>
          <p:nvSpPr>
            <p:cNvPr id="38" name="Google Shape;44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44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" name="Google Shape;450;p39"/>
          <p:cNvGrpSpPr/>
          <p:nvPr/>
        </p:nvGrpSpPr>
        <p:grpSpPr>
          <a:xfrm>
            <a:off x="5108594" y="1614954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41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" name="Google Shape;450;p39"/>
          <p:cNvGrpSpPr/>
          <p:nvPr/>
        </p:nvGrpSpPr>
        <p:grpSpPr>
          <a:xfrm>
            <a:off x="4369770" y="897368"/>
            <a:ext cx="161620" cy="432000"/>
            <a:chOff x="4076175" y="2267050"/>
            <a:chExt cx="173450" cy="504375"/>
          </a:xfrm>
          <a:solidFill>
            <a:schemeClr val="bg1"/>
          </a:solidFill>
        </p:grpSpPr>
        <p:sp>
          <p:nvSpPr>
            <p:cNvPr id="44" name="Google Shape;45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45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6" name="矩形 45"/>
          <p:cNvSpPr/>
          <p:nvPr/>
        </p:nvSpPr>
        <p:spPr>
          <a:xfrm>
            <a:off x="338407" y="4319094"/>
            <a:ext cx="6378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Machanavajjhala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Ashwin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Daniel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Kifer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Johannes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Gehrke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Muthuramakrishnan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Venkitasubramaniam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"l-diversity: Privacy beyond k-anonymity." ACM Transactions on Knowledge Discovery from Data (TKDD) 1, no. 1 (2007): 3-es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Google Shape;537;p39"/>
          <p:cNvSpPr/>
          <p:nvPr/>
        </p:nvSpPr>
        <p:spPr>
          <a:xfrm>
            <a:off x="4219522" y="1457554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" name="Google Shape;537;p39"/>
          <p:cNvSpPr/>
          <p:nvPr/>
        </p:nvSpPr>
        <p:spPr>
          <a:xfrm>
            <a:off x="4175718" y="2073145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Google Shape;537;p39"/>
          <p:cNvSpPr/>
          <p:nvPr/>
        </p:nvSpPr>
        <p:spPr>
          <a:xfrm>
            <a:off x="4922305" y="2270434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" name="Google Shape;537;p39"/>
          <p:cNvSpPr/>
          <p:nvPr/>
        </p:nvSpPr>
        <p:spPr>
          <a:xfrm>
            <a:off x="4500141" y="1080973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" name="Google Shape;537;p39"/>
          <p:cNvSpPr/>
          <p:nvPr/>
        </p:nvSpPr>
        <p:spPr>
          <a:xfrm>
            <a:off x="4623049" y="1798392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Google Shape;537;p39"/>
          <p:cNvSpPr/>
          <p:nvPr/>
        </p:nvSpPr>
        <p:spPr>
          <a:xfrm>
            <a:off x="5558791" y="1483998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" name="Google Shape;537;p39"/>
          <p:cNvSpPr/>
          <p:nvPr/>
        </p:nvSpPr>
        <p:spPr>
          <a:xfrm>
            <a:off x="6141374" y="1284787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" name="Google Shape;537;p39"/>
          <p:cNvSpPr/>
          <p:nvPr/>
        </p:nvSpPr>
        <p:spPr>
          <a:xfrm>
            <a:off x="6318733" y="2098629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Google Shape;537;p39"/>
          <p:cNvSpPr/>
          <p:nvPr/>
        </p:nvSpPr>
        <p:spPr>
          <a:xfrm>
            <a:off x="3749310" y="1778930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" name="Google Shape;537;p39"/>
          <p:cNvSpPr/>
          <p:nvPr/>
        </p:nvSpPr>
        <p:spPr>
          <a:xfrm>
            <a:off x="4936579" y="1335211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" name="Google Shape;537;p39"/>
          <p:cNvSpPr/>
          <p:nvPr/>
        </p:nvSpPr>
        <p:spPr>
          <a:xfrm>
            <a:off x="5254908" y="1816023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" name="Google Shape;537;p39"/>
          <p:cNvSpPr/>
          <p:nvPr/>
        </p:nvSpPr>
        <p:spPr>
          <a:xfrm>
            <a:off x="5844262" y="942449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" name="Google Shape;537;p39"/>
          <p:cNvSpPr/>
          <p:nvPr/>
        </p:nvSpPr>
        <p:spPr>
          <a:xfrm>
            <a:off x="5770954" y="2067378"/>
            <a:ext cx="87608" cy="74187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5575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2323" y="1080000"/>
            <a:ext cx="6190922" cy="3334156"/>
          </a:xfrm>
        </p:spPr>
        <p:txBody>
          <a:bodyPr/>
          <a:lstStyle/>
          <a:p>
            <a:pPr lvl="1"/>
            <a:r>
              <a:rPr lang="en-US" altLang="zh-CN" sz="1200" dirty="0"/>
              <a:t>There are at least l-distinct sensitive values.</a:t>
            </a:r>
          </a:p>
          <a:p>
            <a:pPr lvl="1"/>
            <a:endParaRPr lang="en-US" altLang="zh-CN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l-Diversity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83</a:t>
            </a:fld>
            <a:endParaRPr lang="en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034179"/>
              </p:ext>
            </p:extLst>
          </p:nvPr>
        </p:nvGraphicFramePr>
        <p:xfrm>
          <a:off x="2166114" y="1734202"/>
          <a:ext cx="2209290" cy="2206862"/>
        </p:xfrm>
        <a:graphic>
          <a:graphicData uri="http://schemas.openxmlformats.org/drawingml/2006/table">
            <a:tbl>
              <a:tblPr firstRow="1" bandRow="1">
                <a:tableStyleId>{070C5E19-F7B2-4EAC-9170-22403BCCDF83}</a:tableStyleId>
              </a:tblPr>
              <a:tblGrid>
                <a:gridCol w="672303">
                  <a:extLst>
                    <a:ext uri="{9D8B030D-6E8A-4147-A177-3AD203B41FA5}">
                      <a16:colId xmlns:a16="http://schemas.microsoft.com/office/drawing/2014/main" val="4220218986"/>
                    </a:ext>
                  </a:extLst>
                </a:gridCol>
                <a:gridCol w="1536987">
                  <a:extLst>
                    <a:ext uri="{9D8B030D-6E8A-4147-A177-3AD203B41FA5}">
                      <a16:colId xmlns:a16="http://schemas.microsoft.com/office/drawing/2014/main" val="424935964"/>
                    </a:ext>
                  </a:extLst>
                </a:gridCol>
              </a:tblGrid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Cancer</a:t>
                      </a:r>
                      <a:endParaRPr lang="zh-CN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815841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Heart Disease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12521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53633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40766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810995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16606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49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5706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2323" y="1080000"/>
            <a:ext cx="6190922" cy="3334156"/>
          </a:xfrm>
        </p:spPr>
        <p:txBody>
          <a:bodyPr/>
          <a:lstStyle/>
          <a:p>
            <a:pPr lvl="1"/>
            <a:r>
              <a:rPr lang="en-US" altLang="zh-CN" sz="1200" dirty="0"/>
              <a:t>There are at least l-distinct sensitive values.</a:t>
            </a:r>
          </a:p>
          <a:p>
            <a:pPr lvl="1"/>
            <a:endParaRPr lang="en-US" altLang="zh-CN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l-Diversity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84</a:t>
            </a:fld>
            <a:endParaRPr lang="en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2166114" y="1734202"/>
          <a:ext cx="2209290" cy="2206862"/>
        </p:xfrm>
        <a:graphic>
          <a:graphicData uri="http://schemas.openxmlformats.org/drawingml/2006/table">
            <a:tbl>
              <a:tblPr firstRow="1" bandRow="1">
                <a:tableStyleId>{070C5E19-F7B2-4EAC-9170-22403BCCDF83}</a:tableStyleId>
              </a:tblPr>
              <a:tblGrid>
                <a:gridCol w="672303">
                  <a:extLst>
                    <a:ext uri="{9D8B030D-6E8A-4147-A177-3AD203B41FA5}">
                      <a16:colId xmlns:a16="http://schemas.microsoft.com/office/drawing/2014/main" val="4220218986"/>
                    </a:ext>
                  </a:extLst>
                </a:gridCol>
                <a:gridCol w="1536987">
                  <a:extLst>
                    <a:ext uri="{9D8B030D-6E8A-4147-A177-3AD203B41FA5}">
                      <a16:colId xmlns:a16="http://schemas.microsoft.com/office/drawing/2014/main" val="424935964"/>
                    </a:ext>
                  </a:extLst>
                </a:gridCol>
              </a:tblGrid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Cancer</a:t>
                      </a:r>
                      <a:endParaRPr lang="zh-CN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815841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Heart Disease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12521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53633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40766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810995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16606"/>
                  </a:ext>
                </a:extLst>
              </a:tr>
              <a:tr h="315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49774"/>
                  </a:ext>
                </a:extLst>
              </a:tr>
            </a:tbl>
          </a:graphicData>
        </a:graphic>
      </p:graphicFrame>
      <p:sp>
        <p:nvSpPr>
          <p:cNvPr id="6" name="Text Box 8">
            <a:extLst>
              <a:ext uri="{FF2B5EF4-FFF2-40B4-BE49-F238E27FC236}">
                <a16:creationId xmlns:a16="http://schemas.microsoft.com/office/drawing/2014/main" id="{D8E490C4-71E6-4006-A32A-146928F34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663" y="4063500"/>
            <a:ext cx="297180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sym typeface="Constantia"/>
              </a:rPr>
              <a:t>90% records have </a:t>
            </a:r>
            <a:r>
              <a:rPr lang="en-US" altLang="zh-CN" dirty="0">
                <a:solidFill>
                  <a:srgbClr val="FF0000"/>
                </a:solidFill>
                <a:latin typeface="Helvetica"/>
                <a:sym typeface="Constantia"/>
              </a:rPr>
              <a:t>cancer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sym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70676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2323" y="1080000"/>
            <a:ext cx="6190922" cy="3334156"/>
          </a:xfrm>
        </p:spPr>
        <p:txBody>
          <a:bodyPr/>
          <a:lstStyle/>
          <a:p>
            <a:r>
              <a:rPr lang="en-US" altLang="zh-CN" sz="1400" b="1" dirty="0"/>
              <a:t>Protect against attribute disclosure</a:t>
            </a:r>
          </a:p>
          <a:p>
            <a:r>
              <a:rPr lang="en-US" altLang="zh-CN" sz="1400" b="1" dirty="0"/>
              <a:t>Each QI cluster has at least l </a:t>
            </a:r>
            <a:r>
              <a:rPr lang="en-US" altLang="zh-CN" sz="1400" b="1" dirty="0">
                <a:solidFill>
                  <a:srgbClr val="C00000"/>
                </a:solidFill>
              </a:rPr>
              <a:t>well-represented </a:t>
            </a:r>
            <a:r>
              <a:rPr lang="en-US" altLang="zh-CN" sz="1400" b="1" dirty="0"/>
              <a:t>sensitive values. </a:t>
            </a:r>
          </a:p>
          <a:p>
            <a:r>
              <a:rPr lang="en-US" altLang="zh-CN" sz="1400" b="1" dirty="0"/>
              <a:t>1. Distinct l-diversity</a:t>
            </a:r>
          </a:p>
          <a:p>
            <a:pPr lvl="1"/>
            <a:r>
              <a:rPr lang="en-US" altLang="zh-CN" sz="1200" dirty="0"/>
              <a:t>There are at least l-distinct sensitive values.</a:t>
            </a:r>
          </a:p>
          <a:p>
            <a:pPr lvl="1"/>
            <a:r>
              <a:rPr lang="en-US" altLang="zh-CN" sz="1200" b="1" dirty="0">
                <a:solidFill>
                  <a:srgbClr val="FF0000"/>
                </a:solidFill>
              </a:rPr>
              <a:t>Doesn’t prevent the probabilistic inference attacks</a:t>
            </a:r>
          </a:p>
          <a:p>
            <a:pPr lvl="1"/>
            <a:endParaRPr lang="en-US" altLang="zh-CN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l-Diversity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85</a:t>
            </a:fld>
            <a:endParaRPr lang="en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166187" y="4329525"/>
            <a:ext cx="297180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sym typeface="Constantia"/>
              </a:rPr>
              <a:t>90% records have </a:t>
            </a:r>
            <a:r>
              <a:rPr lang="en-US" altLang="zh-CN" dirty="0">
                <a:solidFill>
                  <a:srgbClr val="FF0000"/>
                </a:solidFill>
                <a:latin typeface="Helvetica"/>
                <a:sym typeface="Constantia"/>
              </a:rPr>
              <a:t>cancer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sym typeface="Constantia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2367282" y="2838530"/>
          <a:ext cx="1798905" cy="1821400"/>
        </p:xfrm>
        <a:graphic>
          <a:graphicData uri="http://schemas.openxmlformats.org/drawingml/2006/table">
            <a:tbl>
              <a:tblPr firstRow="1" bandRow="1">
                <a:tableStyleId>{070C5E19-F7B2-4EAC-9170-22403BCCDF83}</a:tableStyleId>
              </a:tblPr>
              <a:tblGrid>
                <a:gridCol w="547420">
                  <a:extLst>
                    <a:ext uri="{9D8B030D-6E8A-4147-A177-3AD203B41FA5}">
                      <a16:colId xmlns:a16="http://schemas.microsoft.com/office/drawing/2014/main" val="4220218986"/>
                    </a:ext>
                  </a:extLst>
                </a:gridCol>
                <a:gridCol w="1251485">
                  <a:extLst>
                    <a:ext uri="{9D8B030D-6E8A-4147-A177-3AD203B41FA5}">
                      <a16:colId xmlns:a16="http://schemas.microsoft.com/office/drawing/2014/main" val="424935964"/>
                    </a:ext>
                  </a:extLst>
                </a:gridCol>
              </a:tblGrid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Cancer</a:t>
                      </a:r>
                      <a:endParaRPr lang="zh-CN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815841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Heart Disease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12521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53633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40766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810995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16606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Cancer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49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0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E645D9-4118-47EE-9E2C-9DAADA560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8C3E35-95B6-4603-B2C5-4A7D3708FD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86</a:t>
            </a:fld>
            <a:endParaRPr lang="e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3A94F3-8B43-44AE-9C7D-BA8C1FE38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96" y="1764945"/>
            <a:ext cx="4087368" cy="239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762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28650" y="1159691"/>
            <a:ext cx="5638800" cy="3269117"/>
          </a:xfrm>
        </p:spPr>
        <p:txBody>
          <a:bodyPr/>
          <a:lstStyle/>
          <a:p>
            <a:r>
              <a:rPr lang="en-US" altLang="zh-CN" sz="1400" dirty="0"/>
              <a:t>Each QI cluster not only must have enough different sensitive values, but also the </a:t>
            </a:r>
            <a:r>
              <a:rPr lang="en-US" altLang="zh-CN" sz="1400" b="1" dirty="0"/>
              <a:t>different sensitive values must be distributed evenly enough</a:t>
            </a:r>
            <a:r>
              <a:rPr lang="en-US" altLang="zh-CN" sz="1400" dirty="0"/>
              <a:t>.</a:t>
            </a:r>
          </a:p>
          <a:p>
            <a:endParaRPr lang="en-US" altLang="zh-CN" sz="1400" dirty="0"/>
          </a:p>
          <a:p>
            <a:r>
              <a:rPr lang="en-US" altLang="zh-CN" sz="1400" dirty="0"/>
              <a:t>The </a:t>
            </a:r>
            <a:r>
              <a:rPr lang="en-US" altLang="zh-CN" sz="1400" b="1" dirty="0"/>
              <a:t>entropy</a:t>
            </a:r>
            <a:r>
              <a:rPr lang="en-US" altLang="zh-CN" sz="1400" dirty="0"/>
              <a:t> of the distribution of sensitive values in each QI cluster is </a:t>
            </a:r>
            <a:r>
              <a:rPr lang="en-US" altLang="zh-CN" sz="1400" b="1" dirty="0"/>
              <a:t>at least log(l)</a:t>
            </a:r>
            <a:r>
              <a:rPr lang="en-US" altLang="zh-CN" sz="1400" dirty="0"/>
              <a:t>.</a:t>
            </a:r>
          </a:p>
          <a:p>
            <a:endParaRPr lang="en-US" altLang="zh-CN" sz="1400" dirty="0"/>
          </a:p>
          <a:p>
            <a:r>
              <a:rPr lang="en-US" altLang="zh-CN" sz="1400" dirty="0"/>
              <a:t>Sometimes this maybe too restrictive. When some values are very common, the entropy of the entire table may be very low. </a:t>
            </a:r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Entropy l-diversity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930446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4717" y="1079999"/>
            <a:ext cx="6072856" cy="3430089"/>
          </a:xfrm>
        </p:spPr>
        <p:txBody>
          <a:bodyPr/>
          <a:lstStyle/>
          <a:p>
            <a:r>
              <a:rPr lang="en-US" altLang="zh-CN" sz="1400" b="1" dirty="0"/>
              <a:t>The most frequent value does not appear too frequently, while less common values are ensured to not appear too infrequently.</a:t>
            </a:r>
          </a:p>
          <a:p>
            <a:pPr lvl="1"/>
            <a:r>
              <a:rPr lang="en-US" altLang="zh-CN" sz="1200" dirty="0"/>
              <a:t>Let s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, . . . , </a:t>
            </a:r>
            <a:r>
              <a:rPr lang="en-US" altLang="zh-CN" sz="1200" dirty="0" err="1"/>
              <a:t>s</a:t>
            </a:r>
            <a:r>
              <a:rPr lang="en-US" altLang="zh-CN" sz="1200" baseline="-25000" dirty="0" err="1"/>
              <a:t>m</a:t>
            </a:r>
            <a:r>
              <a:rPr lang="en-US" altLang="zh-CN" sz="1200" dirty="0"/>
              <a:t> be the possible values of the sensitive attribute S in a group of tuples with generalized QI value q*.</a:t>
            </a:r>
          </a:p>
          <a:p>
            <a:pPr lvl="1"/>
            <a:r>
              <a:rPr lang="en-US" altLang="zh-CN" sz="1200" dirty="0"/>
              <a:t>We sort the counts n(q*,s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), . . . , n(q*,</a:t>
            </a:r>
            <a:r>
              <a:rPr lang="en-US" altLang="zh-CN" sz="1200" dirty="0" err="1"/>
              <a:t>s</a:t>
            </a:r>
            <a:r>
              <a:rPr lang="en-US" altLang="zh-CN" sz="1200" baseline="-25000" dirty="0" err="1"/>
              <a:t>m</a:t>
            </a:r>
            <a:r>
              <a:rPr lang="en-US" altLang="zh-CN" sz="1200" dirty="0"/>
              <a:t>) in descending order and name the elements of the resulting sequence r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, . . . , r</a:t>
            </a:r>
            <a:r>
              <a:rPr lang="en-US" altLang="zh-CN" sz="1200" baseline="-25000" dirty="0"/>
              <a:t>m</a:t>
            </a:r>
            <a:r>
              <a:rPr lang="en-US" altLang="zh-CN" sz="1200" dirty="0"/>
              <a:t>.</a:t>
            </a:r>
          </a:p>
          <a:p>
            <a:pPr lvl="1"/>
            <a:r>
              <a:rPr lang="en-US" altLang="zh-CN" sz="1200" dirty="0"/>
              <a:t>(c, 2)-diverse: r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&lt;c(r</a:t>
            </a:r>
            <a:r>
              <a:rPr lang="en-US" altLang="zh-CN" sz="1200" baseline="-25000" dirty="0"/>
              <a:t>2</a:t>
            </a:r>
            <a:r>
              <a:rPr lang="en-US" altLang="zh-CN" sz="1200" dirty="0"/>
              <a:t>+r</a:t>
            </a:r>
            <a:r>
              <a:rPr lang="en-US" altLang="zh-CN" sz="1200" baseline="-25000" dirty="0"/>
              <a:t>3</a:t>
            </a:r>
            <a:r>
              <a:rPr lang="en-US" altLang="zh-CN" sz="1200" dirty="0"/>
              <a:t>+…+</a:t>
            </a:r>
            <a:r>
              <a:rPr lang="en-US" altLang="zh-CN" sz="1200" dirty="0" err="1"/>
              <a:t>r</a:t>
            </a:r>
            <a:r>
              <a:rPr lang="en-US" altLang="zh-CN" sz="1200" baseline="-25000" dirty="0" err="1"/>
              <a:t>m</a:t>
            </a:r>
            <a:r>
              <a:rPr lang="en-US" altLang="zh-CN" sz="1200" dirty="0"/>
              <a:t>) should be true, where </a:t>
            </a:r>
            <a:r>
              <a:rPr lang="en-US" altLang="zh-CN" sz="1200" dirty="0" err="1"/>
              <a:t>r</a:t>
            </a:r>
            <a:r>
              <a:rPr lang="en-US" altLang="zh-CN" sz="1200" baseline="-25000" dirty="0" err="1"/>
              <a:t>i</a:t>
            </a:r>
            <a:r>
              <a:rPr lang="en-US" altLang="zh-CN" sz="1200" dirty="0"/>
              <a:t> is frequency.</a:t>
            </a:r>
          </a:p>
          <a:p>
            <a:pPr lvl="1"/>
            <a:r>
              <a:rPr lang="en-US" altLang="zh-CN" sz="1200" dirty="0"/>
              <a:t>(c, l)-diversity: r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&lt;c(r</a:t>
            </a:r>
            <a:r>
              <a:rPr lang="en-US" altLang="zh-CN" sz="1200" baseline="-25000" dirty="0"/>
              <a:t>l</a:t>
            </a:r>
            <a:r>
              <a:rPr lang="en-US" altLang="zh-CN" sz="1200" dirty="0"/>
              <a:t>+r</a:t>
            </a:r>
            <a:r>
              <a:rPr lang="en-US" altLang="zh-CN" sz="1200" baseline="-25000" dirty="0"/>
              <a:t>l+1</a:t>
            </a:r>
            <a:r>
              <a:rPr lang="en-US" altLang="zh-CN" sz="1200" dirty="0"/>
              <a:t>+…+</a:t>
            </a:r>
            <a:r>
              <a:rPr lang="en-US" altLang="zh-CN" sz="1200" dirty="0" err="1"/>
              <a:t>r</a:t>
            </a:r>
            <a:r>
              <a:rPr lang="en-US" altLang="zh-CN" sz="1200" baseline="-25000" dirty="0" err="1"/>
              <a:t>m</a:t>
            </a:r>
            <a:r>
              <a:rPr lang="en-US" altLang="zh-CN" sz="1200" dirty="0"/>
              <a:t>) should be true.</a:t>
            </a:r>
          </a:p>
          <a:p>
            <a:pPr lvl="1"/>
            <a:r>
              <a:rPr lang="en-US" altLang="zh-CN" sz="1200" dirty="0"/>
              <a:t>The recursive (</a:t>
            </a:r>
            <a:r>
              <a:rPr lang="en-US" altLang="zh-CN" sz="1200" i="1" dirty="0"/>
              <a:t>c, l</a:t>
            </a:r>
            <a:r>
              <a:rPr lang="en-US" altLang="zh-CN" sz="1200" dirty="0"/>
              <a:t>)-diversity, thus, can be interpreted in terms of adversarial background knowledge. It guards against all adversaries who possess at most </a:t>
            </a:r>
            <a:r>
              <a:rPr lang="en-US" altLang="zh-CN" sz="1200" i="1" dirty="0"/>
              <a:t> </a:t>
            </a:r>
            <a:r>
              <a:rPr lang="en-US" altLang="zh-CN" sz="1200" b="1" i="1" dirty="0">
                <a:solidFill>
                  <a:srgbClr val="FF0000"/>
                </a:solidFill>
              </a:rPr>
              <a:t>l− </a:t>
            </a:r>
            <a:r>
              <a:rPr lang="en-US" altLang="zh-CN" sz="1200" b="1" dirty="0">
                <a:solidFill>
                  <a:srgbClr val="FF0000"/>
                </a:solidFill>
              </a:rPr>
              <a:t>2 </a:t>
            </a:r>
            <a:r>
              <a:rPr lang="en-US" altLang="zh-CN" sz="1200" dirty="0"/>
              <a:t>statements of the form “Bob does not have heart disease”. </a:t>
            </a:r>
            <a:endParaRPr lang="en-US" altLang="zh-CN" sz="3000" dirty="0"/>
          </a:p>
          <a:p>
            <a:r>
              <a:rPr lang="en-US" altLang="zh-CN" sz="1400" dirty="0"/>
              <a:t>Negative/Positive Disclosure-Recursive (c</a:t>
            </a:r>
            <a:r>
              <a:rPr lang="en-US" altLang="zh-CN" sz="1200" baseline="-25000" dirty="0">
                <a:solidFill>
                  <a:schemeClr val="bg2">
                    <a:lumMod val="75000"/>
                  </a:schemeClr>
                </a:solidFill>
                <a:sym typeface="Arial"/>
              </a:rPr>
              <a:t>1</a:t>
            </a:r>
            <a:r>
              <a:rPr lang="en-US" altLang="zh-CN" sz="1400" dirty="0"/>
              <a:t>, c</a:t>
            </a:r>
            <a:r>
              <a:rPr lang="en-US" altLang="zh-CN" sz="1200" baseline="-25000" dirty="0">
                <a:solidFill>
                  <a:schemeClr val="bg2">
                    <a:lumMod val="75000"/>
                  </a:schemeClr>
                </a:solidFill>
                <a:sym typeface="Arial"/>
              </a:rPr>
              <a:t>2</a:t>
            </a:r>
            <a:r>
              <a:rPr lang="en-US" altLang="zh-CN" sz="1400" dirty="0"/>
              <a:t>, l)-Diversity</a:t>
            </a:r>
          </a:p>
          <a:p>
            <a:endParaRPr lang="en-US" altLang="zh-CN" sz="32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Recursive (</a:t>
            </a:r>
            <a:r>
              <a:rPr lang="en-US" altLang="zh-CN" dirty="0" err="1"/>
              <a:t>c,l</a:t>
            </a:r>
            <a:r>
              <a:rPr lang="en-US" altLang="zh-CN" dirty="0"/>
              <a:t>)-diversity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67733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Positive Disclosure</a:t>
            </a:r>
            <a:r>
              <a:rPr lang="en-US" altLang="zh-CN" dirty="0"/>
              <a:t>: Publishing the table T ⋆ that was derived from T results in a positive disclosure if the adversary can </a:t>
            </a:r>
            <a:r>
              <a:rPr lang="en-US" altLang="zh-CN" b="1" dirty="0"/>
              <a:t>correctly identify </a:t>
            </a:r>
            <a:r>
              <a:rPr lang="en-US" altLang="zh-CN" dirty="0"/>
              <a:t>the value of a sensitive  attribute with high probability</a:t>
            </a:r>
          </a:p>
          <a:p>
            <a:endParaRPr lang="en-US" altLang="zh-CN" dirty="0"/>
          </a:p>
          <a:p>
            <a:r>
              <a:rPr lang="en-US" altLang="zh-CN" b="1" dirty="0"/>
              <a:t>Negative disclosure</a:t>
            </a:r>
            <a:r>
              <a:rPr lang="en-US" altLang="zh-CN" dirty="0"/>
              <a:t>: Publishing the table T ⋆ that was derived from T results in a negative disclosure if the adversary can </a:t>
            </a:r>
            <a:r>
              <a:rPr lang="en-US" altLang="zh-CN" b="1" dirty="0"/>
              <a:t>correctly eliminate</a:t>
            </a:r>
            <a:r>
              <a:rPr lang="en-US" altLang="zh-CN" dirty="0"/>
              <a:t> some possible values of the sensitive attribute with high probability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Positive &amp; Negative Disclosure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8360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4717" y="1079999"/>
            <a:ext cx="6188528" cy="3269117"/>
          </a:xfrm>
        </p:spPr>
        <p:txBody>
          <a:bodyPr/>
          <a:lstStyle/>
          <a:p>
            <a:r>
              <a:rPr lang="en-US" altLang="zh-CN" b="1" dirty="0"/>
              <a:t>Privacy (disclosure risk)</a:t>
            </a:r>
            <a:r>
              <a:rPr lang="en-US" altLang="zh-CN" dirty="0"/>
              <a:t>-the risk that a given form of disclosure will arise if the data is released</a:t>
            </a:r>
          </a:p>
          <a:p>
            <a:r>
              <a:rPr lang="en-US" altLang="zh-CN" b="1" dirty="0"/>
              <a:t>Utility (information loss)</a:t>
            </a:r>
            <a:r>
              <a:rPr lang="en-US" altLang="zh-CN" dirty="0"/>
              <a:t>-the information which exist in the initial data but not in released data due to disclosure control methods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Why </a:t>
            </a:r>
            <a:r>
              <a:rPr lang="en-US" altLang="zh-CN" dirty="0"/>
              <a:t>so difficult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6973"/>
          <a:stretch/>
        </p:blipFill>
        <p:spPr>
          <a:xfrm>
            <a:off x="1924029" y="2516063"/>
            <a:ext cx="3009901" cy="21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05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4717" y="1240971"/>
            <a:ext cx="6188528" cy="3269117"/>
          </a:xfrm>
        </p:spPr>
        <p:txBody>
          <a:bodyPr/>
          <a:lstStyle/>
          <a:p>
            <a:r>
              <a:rPr lang="en-US" altLang="zh-CN" sz="1400" dirty="0"/>
              <a:t>Attribute disclosure not completely prevented.</a:t>
            </a:r>
          </a:p>
          <a:p>
            <a:pPr lvl="1"/>
            <a:r>
              <a:rPr lang="en-US" altLang="zh-CN" sz="1200" b="1" dirty="0"/>
              <a:t>Skewness Attack  [Li 2007]</a:t>
            </a:r>
          </a:p>
          <a:p>
            <a:r>
              <a:rPr lang="en-US" altLang="zh-CN" sz="1400" dirty="0"/>
              <a:t>Two sensitive values</a:t>
            </a:r>
          </a:p>
          <a:p>
            <a:pPr lvl="1"/>
            <a:r>
              <a:rPr lang="en-US" altLang="zh-CN" sz="1200" dirty="0"/>
              <a:t>HIV positive (1%) and HIV negative (99%).</a:t>
            </a:r>
          </a:p>
          <a:p>
            <a:r>
              <a:rPr lang="en-US" altLang="zh-CN" sz="1400" dirty="0"/>
              <a:t>Serious privacy risk</a:t>
            </a:r>
          </a:p>
          <a:p>
            <a:pPr lvl="1"/>
            <a:r>
              <a:rPr lang="en-US" altLang="zh-CN" sz="1200" dirty="0"/>
              <a:t>Consider an equivalence class that contains a large number of positive records compared to negative records.</a:t>
            </a:r>
          </a:p>
          <a:p>
            <a:r>
              <a:rPr lang="en-US" altLang="zh-CN" sz="1400" b="1" dirty="0"/>
              <a:t>l-diversity &amp; p-sensitive k-anonymity does not differentiate</a:t>
            </a:r>
          </a:p>
          <a:p>
            <a:pPr lvl="1"/>
            <a:r>
              <a:rPr lang="en-US" altLang="zh-CN" sz="1200" dirty="0"/>
              <a:t>Equivalence class 1: 49 positive + 1 negative.</a:t>
            </a:r>
          </a:p>
          <a:p>
            <a:pPr lvl="1"/>
            <a:r>
              <a:rPr lang="en-US" altLang="zh-CN" sz="1200" dirty="0"/>
              <a:t>Equivalence class 2: 1 positive + 49 negative.</a:t>
            </a:r>
          </a:p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90</a:t>
            </a:fld>
            <a:endParaRPr lang="en" dirty="0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260213" y="432706"/>
            <a:ext cx="6523284" cy="647293"/>
          </a:xfrm>
        </p:spPr>
        <p:txBody>
          <a:bodyPr/>
          <a:lstStyle/>
          <a:p>
            <a:r>
              <a:rPr lang="en-US" altLang="zh-CN" dirty="0"/>
              <a:t>Limitations of l-Diversity &amp; p-sensitive k-anonymity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3087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Neither Necessary, Nor Sufficient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91</a:t>
            </a:fld>
            <a:endParaRPr lang="en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46320" y="4264419"/>
            <a:ext cx="146823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sym typeface="Constantia"/>
              </a:rPr>
              <a:t>99% have HIV-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988694"/>
              </p:ext>
            </p:extLst>
          </p:nvPr>
        </p:nvGraphicFramePr>
        <p:xfrm>
          <a:off x="754743" y="1552655"/>
          <a:ext cx="1163286" cy="2598640"/>
        </p:xfrm>
        <a:graphic>
          <a:graphicData uri="http://schemas.openxmlformats.org/drawingml/2006/table">
            <a:tbl>
              <a:tblPr firstRow="1" bandRow="1">
                <a:tableStyleId>{070C5E19-F7B2-4EAC-9170-22403BCCDF83}</a:tableStyleId>
              </a:tblPr>
              <a:tblGrid>
                <a:gridCol w="581643">
                  <a:extLst>
                    <a:ext uri="{9D8B030D-6E8A-4147-A177-3AD203B41FA5}">
                      <a16:colId xmlns:a16="http://schemas.microsoft.com/office/drawing/2014/main" val="4220218986"/>
                    </a:ext>
                  </a:extLst>
                </a:gridCol>
                <a:gridCol w="581643">
                  <a:extLst>
                    <a:ext uri="{9D8B030D-6E8A-4147-A177-3AD203B41FA5}">
                      <a16:colId xmlns:a16="http://schemas.microsoft.com/office/drawing/2014/main" val="424935964"/>
                    </a:ext>
                  </a:extLst>
                </a:gridCol>
              </a:tblGrid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HIV-</a:t>
                      </a:r>
                      <a:endParaRPr lang="zh-CN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815841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12521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53633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40766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HIV+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810995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16606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49774"/>
                  </a:ext>
                </a:extLst>
              </a:tr>
              <a:tr h="226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577056"/>
                  </a:ext>
                </a:extLst>
              </a:tr>
              <a:tr h="226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73767"/>
                  </a:ext>
                </a:extLst>
              </a:tr>
              <a:tr h="226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43407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3548"/>
              </p:ext>
            </p:extLst>
          </p:nvPr>
        </p:nvGraphicFramePr>
        <p:xfrm>
          <a:off x="2847337" y="1552655"/>
          <a:ext cx="1163286" cy="2598640"/>
        </p:xfrm>
        <a:graphic>
          <a:graphicData uri="http://schemas.openxmlformats.org/drawingml/2006/table">
            <a:tbl>
              <a:tblPr firstRow="1" bandRow="1">
                <a:tableStyleId>{070C5E19-F7B2-4EAC-9170-22403BCCDF83}</a:tableStyleId>
              </a:tblPr>
              <a:tblGrid>
                <a:gridCol w="581643">
                  <a:extLst>
                    <a:ext uri="{9D8B030D-6E8A-4147-A177-3AD203B41FA5}">
                      <a16:colId xmlns:a16="http://schemas.microsoft.com/office/drawing/2014/main" val="4220218986"/>
                    </a:ext>
                  </a:extLst>
                </a:gridCol>
                <a:gridCol w="581643">
                  <a:extLst>
                    <a:ext uri="{9D8B030D-6E8A-4147-A177-3AD203B41FA5}">
                      <a16:colId xmlns:a16="http://schemas.microsoft.com/office/drawing/2014/main" val="424935964"/>
                    </a:ext>
                  </a:extLst>
                </a:gridCol>
              </a:tblGrid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HIV+</a:t>
                      </a:r>
                      <a:endParaRPr lang="zh-CN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815841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12521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HIV+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53633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40766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HIV+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810995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16606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49774"/>
                  </a:ext>
                </a:extLst>
              </a:tr>
              <a:tr h="226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577056"/>
                  </a:ext>
                </a:extLst>
              </a:tr>
              <a:tr h="226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73767"/>
                  </a:ext>
                </a:extLst>
              </a:tr>
              <a:tr h="226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43407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010039"/>
              </p:ext>
            </p:extLst>
          </p:nvPr>
        </p:nvGraphicFramePr>
        <p:xfrm>
          <a:off x="4939932" y="1555778"/>
          <a:ext cx="1163286" cy="2598640"/>
        </p:xfrm>
        <a:graphic>
          <a:graphicData uri="http://schemas.openxmlformats.org/drawingml/2006/table">
            <a:tbl>
              <a:tblPr firstRow="1" bandRow="1">
                <a:tableStyleId>{070C5E19-F7B2-4EAC-9170-22403BCCDF83}</a:tableStyleId>
              </a:tblPr>
              <a:tblGrid>
                <a:gridCol w="581643">
                  <a:extLst>
                    <a:ext uri="{9D8B030D-6E8A-4147-A177-3AD203B41FA5}">
                      <a16:colId xmlns:a16="http://schemas.microsoft.com/office/drawing/2014/main" val="4220218986"/>
                    </a:ext>
                  </a:extLst>
                </a:gridCol>
                <a:gridCol w="581643">
                  <a:extLst>
                    <a:ext uri="{9D8B030D-6E8A-4147-A177-3AD203B41FA5}">
                      <a16:colId xmlns:a16="http://schemas.microsoft.com/office/drawing/2014/main" val="424935964"/>
                    </a:ext>
                  </a:extLst>
                </a:gridCol>
              </a:tblGrid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HIV-</a:t>
                      </a:r>
                      <a:endParaRPr lang="zh-CN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815841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212521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53633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40766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HIV+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810995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Q1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916606"/>
                  </a:ext>
                </a:extLst>
              </a:tr>
              <a:tr h="260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49774"/>
                  </a:ext>
                </a:extLst>
              </a:tr>
              <a:tr h="226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577056"/>
                  </a:ext>
                </a:extLst>
              </a:tr>
              <a:tr h="226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73767"/>
                  </a:ext>
                </a:extLst>
              </a:tr>
              <a:tr h="226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…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HIV-</a:t>
                      </a:r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43407"/>
                  </a:ext>
                </a:extLst>
              </a:tr>
            </a:tbl>
          </a:graphicData>
        </a:graphic>
      </p:graphicFrame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627270" y="1188316"/>
            <a:ext cx="137298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Helvetica"/>
                <a:sym typeface="Constantia"/>
              </a:rPr>
              <a:t>Original Data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637714" y="1188316"/>
            <a:ext cx="153423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Helvetica"/>
                <a:sym typeface="Constantia"/>
              </a:rPr>
              <a:t>Anonymization A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754457" y="1188316"/>
            <a:ext cx="153423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Helvetica"/>
                <a:sym typeface="Constantia"/>
              </a:rPr>
              <a:t>Anonymization A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820462" y="4213260"/>
            <a:ext cx="170278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sym typeface="Constantia"/>
              </a:rPr>
              <a:t>Not diverse, but not leak anything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744012" y="4207857"/>
            <a:ext cx="170278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sym typeface="Constantia"/>
              </a:rPr>
              <a:t>Diverse, but leak a lot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8543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  <p:bldP spid="17" grpId="0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92</a:t>
            </a:fld>
            <a:endParaRPr lang="en" dirty="0"/>
          </a:p>
        </p:txBody>
      </p:sp>
      <p:graphicFrame>
        <p:nvGraphicFramePr>
          <p:cNvPr id="6" name="Table 1112"/>
          <p:cNvGraphicFramePr/>
          <p:nvPr>
            <p:extLst>
              <p:ext uri="{D42A27DB-BD31-4B8C-83A1-F6EECF244321}">
                <p14:modId xmlns:p14="http://schemas.microsoft.com/office/powerpoint/2010/main" val="3770230409"/>
              </p:ext>
            </p:extLst>
          </p:nvPr>
        </p:nvGraphicFramePr>
        <p:xfrm>
          <a:off x="676275" y="1541858"/>
          <a:ext cx="1635558" cy="975360"/>
        </p:xfrm>
        <a:graphic>
          <a:graphicData uri="http://schemas.openxmlformats.org/drawingml/2006/table">
            <a:tbl>
              <a:tblPr/>
              <a:tblGrid>
                <a:gridCol w="79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18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Bob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6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1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47678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1113"/>
          <p:cNvGraphicFramePr/>
          <p:nvPr>
            <p:extLst>
              <p:ext uri="{D42A27DB-BD31-4B8C-83A1-F6EECF244321}">
                <p14:modId xmlns:p14="http://schemas.microsoft.com/office/powerpoint/2010/main" val="2900717725"/>
              </p:ext>
            </p:extLst>
          </p:nvPr>
        </p:nvGraphicFramePr>
        <p:xfrm>
          <a:off x="2685167" y="1443584"/>
          <a:ext cx="3767136" cy="2899408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Zipcode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Salary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Disease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20K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Gastric Ulcer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30K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Gastritis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40K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Stomach 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50K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Gastritis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100K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Flu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4790*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300">
                          <a:latin typeface="Verdana"/>
                          <a:ea typeface="Verdana"/>
                          <a:cs typeface="Verdana"/>
                          <a:sym typeface="Verdana"/>
                        </a:defRPr>
                      </a:pPr>
                      <a:r>
                        <a:t>≥40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70K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Bronchitis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60K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Bronchitis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80K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Pneumonia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3*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90K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Stomach Cancer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Shape 1116"/>
          <p:cNvSpPr/>
          <p:nvPr/>
        </p:nvSpPr>
        <p:spPr>
          <a:xfrm>
            <a:off x="2311833" y="2200275"/>
            <a:ext cx="370750" cy="19926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hape 1117"/>
          <p:cNvSpPr/>
          <p:nvPr/>
        </p:nvSpPr>
        <p:spPr>
          <a:xfrm flipV="1">
            <a:off x="2311833" y="1965486"/>
            <a:ext cx="370750" cy="187163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Shape 1118"/>
          <p:cNvSpPr/>
          <p:nvPr/>
        </p:nvSpPr>
        <p:spPr>
          <a:xfrm flipV="1">
            <a:off x="2311833" y="2151509"/>
            <a:ext cx="370750" cy="1066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Shape 1119"/>
          <p:cNvSpPr/>
          <p:nvPr/>
        </p:nvSpPr>
        <p:spPr>
          <a:xfrm>
            <a:off x="2682583" y="1691612"/>
            <a:ext cx="3769720" cy="901806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Arial"/>
                <a:ea typeface="Arial"/>
                <a:cs typeface="Arial"/>
                <a:sym typeface="Arial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Shape 1115"/>
          <p:cNvSpPr/>
          <p:nvPr/>
        </p:nvSpPr>
        <p:spPr>
          <a:xfrm>
            <a:off x="387784" y="2577002"/>
            <a:ext cx="2313849" cy="1831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495300" marR="0" lvl="0" indent="-49530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Conclusion</a:t>
            </a:r>
          </a:p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812F"/>
              </a:buClr>
              <a:buSzPct val="100000"/>
              <a:buFont typeface="Arial" panose="020B0604020202020204" pitchFamily="34" charset="0"/>
              <a:buChar char="•"/>
              <a:tabLst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Bob’s salary is in [20k,40k], which is </a:t>
            </a: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relative low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.</a:t>
            </a:r>
          </a:p>
          <a:p>
            <a:pPr marL="285750" marR="0" lvl="0" indent="-285750" algn="l" defTabSz="9144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B812F"/>
              </a:buClr>
              <a:buSzPct val="100000"/>
              <a:buFont typeface="Arial" panose="020B0604020202020204" pitchFamily="34" charset="0"/>
              <a:buChar char="•"/>
              <a:tabLst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Bob has some </a:t>
            </a: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stomach-related disease.</a:t>
            </a:r>
          </a:p>
        </p:txBody>
      </p:sp>
      <p:sp>
        <p:nvSpPr>
          <p:cNvPr id="13" name="Shape 1111"/>
          <p:cNvSpPr/>
          <p:nvPr/>
        </p:nvSpPr>
        <p:spPr>
          <a:xfrm>
            <a:off x="387784" y="4364366"/>
            <a:ext cx="619831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495300" indent="-4953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95300" marR="0" lvl="0" indent="-495300" algn="l" defTabSz="914400" rtl="0" eaLnBrk="1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 panose="02010600030101010101" charset="0"/>
                <a:sym typeface="Arial"/>
              </a:rPr>
              <a:t>Semantic meanings of sensitive values not considered.</a:t>
            </a:r>
          </a:p>
        </p:txBody>
      </p:sp>
      <p:sp>
        <p:nvSpPr>
          <p:cNvPr id="14" name="标题 2"/>
          <p:cNvSpPr>
            <a:spLocks noGrp="1"/>
          </p:cNvSpPr>
          <p:nvPr>
            <p:ph type="title"/>
          </p:nvPr>
        </p:nvSpPr>
        <p:spPr>
          <a:xfrm>
            <a:off x="387784" y="432706"/>
            <a:ext cx="6064520" cy="647293"/>
          </a:xfrm>
        </p:spPr>
        <p:txBody>
          <a:bodyPr/>
          <a:lstStyle/>
          <a:p>
            <a:r>
              <a:rPr lang="en-US" altLang="zh-CN" dirty="0"/>
              <a:t>Similarity Attack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321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34715" y="1079999"/>
            <a:ext cx="6135357" cy="3269117"/>
          </a:xfrm>
        </p:spPr>
        <p:txBody>
          <a:bodyPr/>
          <a:lstStyle/>
          <a:p>
            <a:r>
              <a:rPr lang="en-US" altLang="zh-CN" sz="1400" dirty="0"/>
              <a:t>Previous discussions only addressed single sensitive attributes.</a:t>
            </a:r>
          </a:p>
          <a:p>
            <a:r>
              <a:rPr lang="en-US" altLang="zh-CN" sz="1400" dirty="0"/>
              <a:t>Suppose S and V are two sensitive attributes, and consider the QI cluster with the following tuples: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To address this problem we can add the additional sensitive attributes to the quasi-identifier. </a:t>
            </a:r>
            <a:endParaRPr lang="zh-CN" altLang="en-US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34715" y="432706"/>
            <a:ext cx="5768503" cy="647293"/>
          </a:xfrm>
        </p:spPr>
        <p:txBody>
          <a:bodyPr/>
          <a:lstStyle/>
          <a:p>
            <a:r>
              <a:rPr lang="en-US" altLang="zh-CN" dirty="0"/>
              <a:t>Multiple Sensitive Attributes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93</a:t>
            </a:fld>
            <a:endParaRPr lang="e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314086"/>
              </p:ext>
            </p:extLst>
          </p:nvPr>
        </p:nvGraphicFramePr>
        <p:xfrm>
          <a:off x="2020264" y="2150614"/>
          <a:ext cx="2817432" cy="1341120"/>
        </p:xfrm>
        <a:graphic>
          <a:graphicData uri="http://schemas.openxmlformats.org/drawingml/2006/table">
            <a:tbl>
              <a:tblPr firstRow="1" bandRow="1">
                <a:tableStyleId>{070C5E19-F7B2-4EAC-9170-22403BCCDF83}</a:tableStyleId>
              </a:tblPr>
              <a:tblGrid>
                <a:gridCol w="939144">
                  <a:extLst>
                    <a:ext uri="{9D8B030D-6E8A-4147-A177-3AD203B41FA5}">
                      <a16:colId xmlns:a16="http://schemas.microsoft.com/office/drawing/2014/main" val="1322233342"/>
                    </a:ext>
                  </a:extLst>
                </a:gridCol>
                <a:gridCol w="939144">
                  <a:extLst>
                    <a:ext uri="{9D8B030D-6E8A-4147-A177-3AD203B41FA5}">
                      <a16:colId xmlns:a16="http://schemas.microsoft.com/office/drawing/2014/main" val="3152159609"/>
                    </a:ext>
                  </a:extLst>
                </a:gridCol>
                <a:gridCol w="939144">
                  <a:extLst>
                    <a:ext uri="{9D8B030D-6E8A-4147-A177-3AD203B41FA5}">
                      <a16:colId xmlns:a16="http://schemas.microsoft.com/office/drawing/2014/main" val="3396960215"/>
                    </a:ext>
                  </a:extLst>
                </a:gridCol>
              </a:tblGrid>
              <a:tr h="315309">
                <a:tc>
                  <a:txBody>
                    <a:bodyPr/>
                    <a:lstStyle/>
                    <a:p>
                      <a:r>
                        <a:rPr lang="en-US" altLang="zh-CN" sz="1600" b="1" dirty="0"/>
                        <a:t>Q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en-US" altLang="zh-CN" sz="1600" b="1" baseline="-25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altLang="zh-CN" sz="1600" b="1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033408"/>
                  </a:ext>
                </a:extLst>
              </a:tr>
              <a:tr h="315309">
                <a:tc>
                  <a:txBody>
                    <a:bodyPr/>
                    <a:lstStyle/>
                    <a:p>
                      <a:r>
                        <a:rPr lang="en-US" altLang="zh-CN" sz="1600" b="1" dirty="0"/>
                        <a:t>Q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en-US" altLang="zh-CN" sz="1600" b="1" baseline="-25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altLang="zh-CN" sz="1600" b="1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68602"/>
                  </a:ext>
                </a:extLst>
              </a:tr>
              <a:tr h="315309">
                <a:tc>
                  <a:txBody>
                    <a:bodyPr/>
                    <a:lstStyle/>
                    <a:p>
                      <a:r>
                        <a:rPr lang="en-US" altLang="zh-CN" sz="1600" b="1" dirty="0"/>
                        <a:t>Q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en-US" altLang="zh-CN" sz="1600" b="1" baseline="-25000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altLang="zh-CN" sz="1600" b="1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696464"/>
                  </a:ext>
                </a:extLst>
              </a:tr>
              <a:tr h="315309">
                <a:tc>
                  <a:txBody>
                    <a:bodyPr/>
                    <a:lstStyle/>
                    <a:p>
                      <a:r>
                        <a:rPr lang="en-US" altLang="zh-CN" sz="1600" b="1" dirty="0"/>
                        <a:t>Q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00B050"/>
                          </a:solidFill>
                        </a:rPr>
                        <a:t>S</a:t>
                      </a:r>
                      <a:r>
                        <a:rPr lang="en-US" altLang="zh-CN" sz="1600" b="1" baseline="-2500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altLang="zh-CN" sz="1600" b="1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12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695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The attributes in the input table are considered to be partitioned into non-sensitive QI attributes (called Q) and sensitive attributes (called S). </a:t>
            </a:r>
            <a:r>
              <a:rPr lang="en-US" altLang="zh-CN" sz="1200" b="1" dirty="0"/>
              <a:t>The adversary is assumed to know the complete joint distribution f of Q and S.</a:t>
            </a:r>
          </a:p>
          <a:p>
            <a:endParaRPr lang="en-US" altLang="zh-CN" sz="1200" dirty="0"/>
          </a:p>
          <a:p>
            <a:r>
              <a:rPr lang="en-US" altLang="zh-CN" sz="1200" dirty="0"/>
              <a:t>Publishing a generalized table breaches privacy if the adversary’s </a:t>
            </a:r>
            <a:r>
              <a:rPr lang="en-US" altLang="zh-CN" sz="1200" b="1" dirty="0"/>
              <a:t>prior belief </a:t>
            </a:r>
            <a:r>
              <a:rPr lang="en-US" altLang="zh-CN" sz="1200" dirty="0"/>
              <a:t>in an individual’s sensitive attribute </a:t>
            </a:r>
            <a:r>
              <a:rPr lang="en-US" altLang="zh-CN" sz="1200" b="1" dirty="0"/>
              <a:t>is very different from</a:t>
            </a:r>
            <a:r>
              <a:rPr lang="en-US" altLang="zh-CN" sz="1200" dirty="0"/>
              <a:t> the adversary’s </a:t>
            </a:r>
            <a:r>
              <a:rPr lang="en-US" altLang="zh-CN" sz="1200" b="1" dirty="0"/>
              <a:t>posterior belief </a:t>
            </a:r>
            <a:r>
              <a:rPr lang="en-US" altLang="zh-CN" sz="1200" dirty="0"/>
              <a:t>after seeing the published generalized table.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Bayes-Optimal 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229929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400" dirty="0"/>
                  <a:t>Adversary Alice’s prior belief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/>
                  <a:t> is her background knowledge:</a:t>
                </a:r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r>
                  <a:rPr lang="en-US" altLang="zh-CN" sz="1400" dirty="0"/>
                  <a:t>On observing the published table </a:t>
                </a:r>
                <a:r>
                  <a:rPr lang="en-US" altLang="zh-CN" sz="1400" i="1" dirty="0"/>
                  <a:t>T* </a:t>
                </a:r>
                <a:r>
                  <a:rPr lang="en-US" altLang="zh-CN" sz="1400" dirty="0"/>
                  <a:t>which is generalized from </a:t>
                </a:r>
                <a:r>
                  <a:rPr lang="en-US" altLang="zh-CN" sz="1400" i="1" dirty="0"/>
                  <a:t>T</a:t>
                </a:r>
                <a:r>
                  <a:rPr lang="en-US" altLang="zh-CN" sz="1400" dirty="0"/>
                  <a:t>, and in which Bob’s quasi-identifier </a:t>
                </a:r>
                <a:r>
                  <a:rPr lang="en-US" altLang="zh-CN" sz="1400" i="1" dirty="0"/>
                  <a:t>q </a:t>
                </a:r>
                <a:r>
                  <a:rPr lang="en-US" altLang="zh-CN" sz="1400" dirty="0"/>
                  <a:t>has been generalized to </a:t>
                </a:r>
                <a:r>
                  <a:rPr lang="en-US" altLang="zh-CN" sz="1400" i="1" dirty="0"/>
                  <a:t>q∗</a:t>
                </a:r>
                <a:r>
                  <a:rPr lang="en-US" altLang="zh-CN" sz="1400" dirty="0"/>
                  <a:t>, her posterior belief about Bob’s sensitive attribute is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 dirty="0" err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1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400" dirty="0"/>
                  <a:t>:</a:t>
                </a:r>
              </a:p>
              <a:p>
                <a:endParaRPr lang="en-US" altLang="zh-CN" sz="140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81" t="-933" r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Bayes-Optimal 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95</a:t>
            </a:fld>
            <a:endParaRPr lang="e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68" y="1856602"/>
            <a:ext cx="4057823" cy="6810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58" y="3655061"/>
            <a:ext cx="4744493" cy="5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1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400" dirty="0"/>
                  <a:t>Privacy is measured by the information gain of an observer.</a:t>
                </a:r>
              </a:p>
              <a:p>
                <a:pPr marL="0" indent="0">
                  <a:buNone/>
                </a:pPr>
                <a:r>
                  <a:rPr lang="en-US" altLang="zh-CN" sz="1400" dirty="0"/>
                  <a:t>        </a:t>
                </a:r>
                <a:r>
                  <a:rPr lang="en-US" altLang="zh-CN" sz="1400" b="1" dirty="0">
                    <a:solidFill>
                      <a:srgbClr val="FF0000"/>
                    </a:solidFill>
                  </a:rPr>
                  <a:t>Information Gain = Posterior Belief – Prior Belief</a:t>
                </a:r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r>
                  <a:rPr lang="en-US" altLang="zh-CN" sz="1400" dirty="0"/>
                  <a:t>Publishing a table T satisfies Bayes-Optimal privacy if </a:t>
                </a:r>
                <a:r>
                  <a:rPr lang="en-US" altLang="zh-CN" sz="1400" b="1" dirty="0"/>
                  <a:t>the distance between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1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1400" b="1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1" i="1" dirty="0" err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b="1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1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1400" b="1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1" i="1" dirty="0" err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400" b="1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1" i="1" dirty="0" err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1400" b="1" i="1" dirty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altLang="zh-CN" sz="1400" b="1" dirty="0"/>
                  <a:t> is small for every q ∈ Q and for every s ∈ S</a:t>
                </a:r>
                <a:r>
                  <a:rPr lang="en-US" altLang="zh-CN" sz="1400" dirty="0"/>
                  <a:t>; where distance is measured either using the difference or ratio of the two quantities.</a:t>
                </a:r>
              </a:p>
              <a:p>
                <a:endParaRPr lang="en-US" altLang="zh-CN" sz="1400" dirty="0"/>
              </a:p>
              <a:p>
                <a:endParaRPr lang="en-US" altLang="zh-CN" sz="1400" dirty="0"/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81" t="-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Bayes-Optimal 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96</a:t>
            </a:fld>
            <a:endParaRPr lang="e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45" y="2212712"/>
            <a:ext cx="2125781" cy="6052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51" y="2305475"/>
            <a:ext cx="2500723" cy="4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63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152775" y="1240971"/>
            <a:ext cx="3190875" cy="3269117"/>
          </a:xfrm>
        </p:spPr>
        <p:txBody>
          <a:bodyPr/>
          <a:lstStyle/>
          <a:p>
            <a:r>
              <a:rPr lang="en-US" altLang="zh-CN" sz="1200" b="1" dirty="0"/>
              <a:t>Information Gain = Posterior Belief (S|Q&amp;T*)– Prior Belief(S|Q)</a:t>
            </a:r>
          </a:p>
          <a:p>
            <a:r>
              <a:rPr lang="en-US" altLang="zh-CN" sz="1200" b="1" dirty="0"/>
              <a:t>Prior Belief </a:t>
            </a:r>
            <a:r>
              <a:rPr lang="en-US" altLang="zh-CN" sz="1200" dirty="0"/>
              <a:t>: Alice thinks that Bob may has the disease, and 10% population in that area has the  disease.</a:t>
            </a:r>
          </a:p>
          <a:p>
            <a:r>
              <a:rPr lang="en-US" altLang="zh-CN" sz="1200" b="1" dirty="0"/>
              <a:t>Posterior Belief:</a:t>
            </a:r>
            <a:r>
              <a:rPr lang="en-US" altLang="zh-CN" sz="1200" dirty="0"/>
              <a:t> Alice knows Bob’s age, so he is in cluster 2. Based on T* she decides that it is quite likely (60%) that Bob has the disease.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 Gain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97</a:t>
            </a:fld>
            <a:endParaRPr lang="en" dirty="0"/>
          </a:p>
        </p:txBody>
      </p:sp>
      <p:graphicFrame>
        <p:nvGraphicFramePr>
          <p:cNvPr id="5" name="Table 1064"/>
          <p:cNvGraphicFramePr/>
          <p:nvPr/>
        </p:nvGraphicFramePr>
        <p:xfrm>
          <a:off x="547667" y="1366769"/>
          <a:ext cx="2538433" cy="3017520"/>
        </p:xfrm>
        <a:graphic>
          <a:graphicData uri="http://schemas.openxmlformats.org/drawingml/2006/table">
            <a:tbl>
              <a:tblPr/>
              <a:tblGrid>
                <a:gridCol w="920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05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  <a:sym typeface="Arial"/>
                        </a:rPr>
                        <a:t>20-30</a:t>
                      </a:r>
                      <a:endParaRPr kumimoji="0" lang="zh-CN" altLang="en-US" sz="105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  <a:endParaRPr sz="1200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20-30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20-30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</a:t>
                      </a:r>
                      <a:r>
                        <a:rPr lang="en-US"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6*</a:t>
                      </a:r>
                      <a:r>
                        <a:rPr sz="12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20-30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positive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476**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20-30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05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  <a:sym typeface="Arial"/>
                        </a:rPr>
                        <a:t>31-40</a:t>
                      </a:r>
                      <a:endParaRPr kumimoji="0" lang="zh-CN" altLang="en-US" sz="105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31-40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positive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31-40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negative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138131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5516C"/>
                        </a:solidFill>
                        <a:effectLst/>
                        <a:uLnTx/>
                        <a:uFillTx/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31-40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positive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594438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479**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 panose="02010600030101010101" pitchFamily="2" charset="-122"/>
                          <a:cs typeface="Arial"/>
                          <a:sym typeface="Arial"/>
                        </a:rPr>
                        <a:t>31-40</a:t>
                      </a:r>
                      <a:endPara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 panose="02010600030101010101" pitchFamily="2" charset="-122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positive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93243"/>
                  </a:ext>
                </a:extLst>
              </a:tr>
              <a:tr h="2558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…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CN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 sz="1800"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5516C"/>
                          </a:solidFill>
                          <a:effectLst/>
                          <a:uLnTx/>
                          <a:uFillTx/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3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9529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dirty="0"/>
                  <a:t>Formal but impractical.</a:t>
                </a:r>
              </a:p>
              <a:p>
                <a:pPr lvl="1"/>
                <a:r>
                  <a:rPr lang="en-US" altLang="zh-CN" sz="1000" dirty="0"/>
                  <a:t>The data publisher is unlikely to know the full distribution f.</a:t>
                </a:r>
              </a:p>
              <a:p>
                <a:pPr lvl="1"/>
                <a:r>
                  <a:rPr lang="en-US" altLang="zh-CN" sz="1000" dirty="0"/>
                  <a:t>It is unlikely that the adversary knows the entire joint distribution either. </a:t>
                </a:r>
              </a:p>
              <a:p>
                <a:pPr lvl="1"/>
                <a:r>
                  <a:rPr lang="en-US" altLang="zh-CN" sz="1000" dirty="0"/>
                  <a:t>The data publisher may not know the exact knowledge the adversary possesses. </a:t>
                </a:r>
              </a:p>
              <a:p>
                <a:pPr lvl="1"/>
                <a:r>
                  <a:rPr lang="en-US" altLang="zh-CN" sz="1000" dirty="0"/>
                  <a:t>The above analysis captures only distributional knowledge and does not capture instance level knowledge.</a:t>
                </a:r>
              </a:p>
              <a:p>
                <a:pPr lvl="1"/>
                <a:r>
                  <a:rPr lang="en-US" altLang="zh-CN" sz="1000" dirty="0"/>
                  <a:t>There will be multiple adversaries. The data publisher would have to be able to specify which of these adversaries are guarded against. </a:t>
                </a:r>
              </a:p>
              <a:p>
                <a:pPr lvl="1"/>
                <a:r>
                  <a:rPr lang="en-US" altLang="zh-CN" sz="1000" dirty="0"/>
                  <a:t>Checking the Bayes-Optimal condition for every </a:t>
                </a:r>
                <a14:m>
                  <m:oMath xmlns:m="http://schemas.openxmlformats.org/officeDocument/2006/math">
                    <m:r>
                      <a:rPr lang="en-US" altLang="zh-CN" sz="1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000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0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0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000" i="1" dirty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US" altLang="zh-CN" sz="1000" dirty="0"/>
                  <a:t>combination in the domain might be computationally tedious.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81" t="-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Bayes-Optimal privacy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388081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3. t-Closeness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617" y="2735275"/>
            <a:ext cx="5490796" cy="784800"/>
          </a:xfrm>
        </p:spPr>
        <p:txBody>
          <a:bodyPr/>
          <a:lstStyle/>
          <a:p>
            <a:r>
              <a:rPr lang="en-US" altLang="zh-CN" sz="1800" dirty="0"/>
              <a:t>To protect data from attackers with domain knowledge.</a:t>
            </a:r>
          </a:p>
        </p:txBody>
      </p:sp>
      <p:sp>
        <p:nvSpPr>
          <p:cNvPr id="46" name="矩形 45"/>
          <p:cNvSpPr/>
          <p:nvPr/>
        </p:nvSpPr>
        <p:spPr>
          <a:xfrm>
            <a:off x="411324" y="4309569"/>
            <a:ext cx="5995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Li,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Ninghui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Tiancheng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and Suresh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Venkatasubramanian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"t-closeness: Privacy beyond k-anonymity and l-diversity." In 2007 IEEE 23rd International Conference on Data Engineering, pp. 106-115. IEEE, 2007.</a:t>
            </a:r>
          </a:p>
        </p:txBody>
      </p:sp>
    </p:spTree>
    <p:extLst>
      <p:ext uri="{BB962C8B-B14F-4D97-AF65-F5344CB8AC3E}">
        <p14:creationId xmlns:p14="http://schemas.microsoft.com/office/powerpoint/2010/main" val="4158830049"/>
      </p:ext>
    </p:extLst>
  </p:cSld>
  <p:clrMapOvr>
    <a:masterClrMapping/>
  </p:clrMapOvr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CCCCCC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16087</TotalTime>
  <Words>9813</Words>
  <Application>Microsoft Office PowerPoint</Application>
  <PresentationFormat>自定义</PresentationFormat>
  <Paragraphs>3030</Paragraphs>
  <Slides>146</Slides>
  <Notes>3</Notes>
  <HiddenSlides>1</HiddenSlides>
  <MMClips>7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146</vt:i4>
      </vt:variant>
    </vt:vector>
  </HeadingPairs>
  <TitlesOfParts>
    <vt:vector size="159" baseType="lpstr">
      <vt:lpstr>微软雅黑</vt:lpstr>
      <vt:lpstr>Montserrat</vt:lpstr>
      <vt:lpstr>微软雅黑</vt:lpstr>
      <vt:lpstr>Constantia</vt:lpstr>
      <vt:lpstr>Arial</vt:lpstr>
      <vt:lpstr>Wingdings</vt:lpstr>
      <vt:lpstr>Times New Roman</vt:lpstr>
      <vt:lpstr>Cambria Math</vt:lpstr>
      <vt:lpstr>Segoe Print</vt:lpstr>
      <vt:lpstr>Verdana</vt:lpstr>
      <vt:lpstr>Helvetica</vt:lpstr>
      <vt:lpstr>Arial</vt:lpstr>
      <vt:lpstr>Gremio template</vt:lpstr>
      <vt:lpstr> 数据隐私方法伦理和实践 Methodology, Ethics and Practice of  Data Privacy</vt:lpstr>
      <vt:lpstr>0. Dimensions of Private Data Usage </vt:lpstr>
      <vt:lpstr>Who involved</vt:lpstr>
      <vt:lpstr>What to protect</vt:lpstr>
      <vt:lpstr>What to protect</vt:lpstr>
      <vt:lpstr>What to protect</vt:lpstr>
      <vt:lpstr>What to protect</vt:lpstr>
      <vt:lpstr>What to protect</vt:lpstr>
      <vt:lpstr>Why so difficult</vt:lpstr>
      <vt:lpstr>When to protect</vt:lpstr>
      <vt:lpstr>Where to operate</vt:lpstr>
      <vt:lpstr>How to protect</vt:lpstr>
      <vt:lpstr>Inference Control Methods</vt:lpstr>
      <vt:lpstr>Suppress</vt:lpstr>
      <vt:lpstr>Break Linkage</vt:lpstr>
      <vt:lpstr>Monitor the queries: query auditing</vt:lpstr>
      <vt:lpstr>Inference Control Methods</vt:lpstr>
      <vt:lpstr>Secure Multi-party Computation</vt:lpstr>
      <vt:lpstr>Inference Control Methods</vt:lpstr>
      <vt:lpstr>Change granularity: generalize/aggregate</vt:lpstr>
      <vt:lpstr>Change accuracy</vt:lpstr>
      <vt:lpstr>Change accuracy</vt:lpstr>
      <vt:lpstr>Change accuracy</vt:lpstr>
      <vt:lpstr>Change accuracy</vt:lpstr>
      <vt:lpstr>LINKE-数海星云</vt:lpstr>
      <vt:lpstr>LINKE-数海星云</vt:lpstr>
      <vt:lpstr>LINKE-数海星云</vt:lpstr>
      <vt:lpstr>Extract features</vt:lpstr>
      <vt:lpstr>Inference Control Methods</vt:lpstr>
      <vt:lpstr>Synthetic data</vt:lpstr>
      <vt:lpstr>Synthetic data</vt:lpstr>
      <vt:lpstr>Synthetic data</vt:lpstr>
      <vt:lpstr>How to protect</vt:lpstr>
      <vt:lpstr>Synthetic data</vt:lpstr>
      <vt:lpstr>Which one is better?</vt:lpstr>
      <vt:lpstr>How Much</vt:lpstr>
      <vt:lpstr>How Much</vt:lpstr>
      <vt:lpstr>Adversarial model</vt:lpstr>
      <vt:lpstr>How Much</vt:lpstr>
      <vt:lpstr>PowerPoint 演示文稿</vt:lpstr>
      <vt:lpstr>1. K-Anonymity</vt:lpstr>
      <vt:lpstr>Basic attempt: de-identification</vt:lpstr>
      <vt:lpstr>Basic attempt: de-identification</vt:lpstr>
      <vt:lpstr>Massachusetts GIC Incident</vt:lpstr>
      <vt:lpstr>Massachusetts GIC Incident</vt:lpstr>
      <vt:lpstr>Massachusetts GIC Incident</vt:lpstr>
      <vt:lpstr>AOL Query Log  Release</vt:lpstr>
      <vt:lpstr>AOL Query Log  Release</vt:lpstr>
      <vt:lpstr>The Genome Hacker (2013)</vt:lpstr>
      <vt:lpstr>Linkage</vt:lpstr>
      <vt:lpstr>Hide in a crowd</vt:lpstr>
      <vt:lpstr>Hide in a crowd</vt:lpstr>
      <vt:lpstr> </vt:lpstr>
      <vt:lpstr>Attribute Classification</vt:lpstr>
      <vt:lpstr>Attribute Classification</vt:lpstr>
      <vt:lpstr>Attribute Classification</vt:lpstr>
      <vt:lpstr>Attribute Classification</vt:lpstr>
      <vt:lpstr>Attribute Classification</vt:lpstr>
      <vt:lpstr>K-Anonymity Definition</vt:lpstr>
      <vt:lpstr>QI-cluster, #?</vt:lpstr>
      <vt:lpstr>3 QI-clusters</vt:lpstr>
      <vt:lpstr>K-Anonymity Definition</vt:lpstr>
      <vt:lpstr>Example</vt:lpstr>
      <vt:lpstr>Example</vt:lpstr>
      <vt:lpstr>Achieving k-Anonymity: k-anonymization</vt:lpstr>
      <vt:lpstr>Domain and Value Generalization Hierarchies</vt:lpstr>
      <vt:lpstr>Generalization Types</vt:lpstr>
      <vt:lpstr>2-Anonymity</vt:lpstr>
      <vt:lpstr>Attacks Against K-Anonymity</vt:lpstr>
      <vt:lpstr>Attacks Against K-Anonymity</vt:lpstr>
      <vt:lpstr>Multi-view release</vt:lpstr>
      <vt:lpstr>Attacks Against K-Anonymity</vt:lpstr>
      <vt:lpstr>Attacks Against K-Anonymity</vt:lpstr>
      <vt:lpstr>Attacks Against K-Anonymity</vt:lpstr>
      <vt:lpstr>Attacks Against K-Anonymity</vt:lpstr>
      <vt:lpstr>Attacks Against K-Anonymity</vt:lpstr>
      <vt:lpstr>Attacks Against K-Anonymity</vt:lpstr>
      <vt:lpstr>P-Sensitive K-Anonymity Definition</vt:lpstr>
      <vt:lpstr>P-Sensitive K-Anonymity</vt:lpstr>
      <vt:lpstr>P-Sensitive K-Anonymity</vt:lpstr>
      <vt:lpstr>Revisiting the example </vt:lpstr>
      <vt:lpstr>2. l-Diversity</vt:lpstr>
      <vt:lpstr>l-Diversity</vt:lpstr>
      <vt:lpstr>l-Diversity</vt:lpstr>
      <vt:lpstr>l-Diversity</vt:lpstr>
      <vt:lpstr>PowerPoint 演示文稿</vt:lpstr>
      <vt:lpstr>2. Entropy l-diversity</vt:lpstr>
      <vt:lpstr>3. Recursive (c,l)-diversity</vt:lpstr>
      <vt:lpstr>Positive &amp; Negative Disclosure</vt:lpstr>
      <vt:lpstr>Limitations of l-Diversity &amp; p-sensitive k-anonymity</vt:lpstr>
      <vt:lpstr>Neither Necessary, Nor Sufficient</vt:lpstr>
      <vt:lpstr>Similarity Attack</vt:lpstr>
      <vt:lpstr>Multiple Sensitive Attributes</vt:lpstr>
      <vt:lpstr>Bayes-Optimal privacy</vt:lpstr>
      <vt:lpstr>Bayes-Optimal privacy</vt:lpstr>
      <vt:lpstr>Bayes-Optimal privacy</vt:lpstr>
      <vt:lpstr>Information Gain</vt:lpstr>
      <vt:lpstr>Bayes-Optimal privacy</vt:lpstr>
      <vt:lpstr>3. t-Closeness</vt:lpstr>
      <vt:lpstr>Information Gain</vt:lpstr>
      <vt:lpstr>t-Closeness</vt:lpstr>
      <vt:lpstr>Distance of Two  Probabilistic Distributions</vt:lpstr>
      <vt:lpstr>Distance of Two  Probabilistic Distributions</vt:lpstr>
      <vt:lpstr>Distance of Two  Probabilistic Distributions</vt:lpstr>
      <vt:lpstr>Distance of Two  Probabilistic Distributions</vt:lpstr>
      <vt:lpstr>Distance of Two  Probabilistic Distributions</vt:lpstr>
      <vt:lpstr>Distance of Two  Probabilistic Distributions</vt:lpstr>
      <vt:lpstr>Distance of Two  Probabilistic Distributions</vt:lpstr>
      <vt:lpstr>Properties of t-closeness</vt:lpstr>
      <vt:lpstr>k-Anonymous, l-diverse, t-close Dataset</vt:lpstr>
      <vt:lpstr>Issues with Syntactic Privacy Notions</vt:lpstr>
      <vt:lpstr>4. Definitions with Background Knowledge</vt:lpstr>
      <vt:lpstr>Questions</vt:lpstr>
      <vt:lpstr>Background Knowledge</vt:lpstr>
      <vt:lpstr>Boolean Background Knowledge</vt:lpstr>
      <vt:lpstr>Specification of Adversarial Knowledge</vt:lpstr>
      <vt:lpstr>(c, k)-safety</vt:lpstr>
      <vt:lpstr>3D privacy criterion</vt:lpstr>
      <vt:lpstr>3D privacy criterion</vt:lpstr>
      <vt:lpstr>3D privacy criterion</vt:lpstr>
      <vt:lpstr>3D privacy criterion</vt:lpstr>
      <vt:lpstr>Computation of Breach Probabilities</vt:lpstr>
      <vt:lpstr>Probabilistic Background Knowledge</vt:lpstr>
      <vt:lpstr>(α,β)-privacy</vt:lpstr>
      <vt:lpstr>Positive &amp; Negative Disclosure</vt:lpstr>
      <vt:lpstr>(α,β)-privacy</vt:lpstr>
      <vt:lpstr>(α,β)-privacy</vt:lpstr>
      <vt:lpstr>(α,β)-privacy</vt:lpstr>
      <vt:lpstr>(α,β)-privacy</vt:lpstr>
      <vt:lpstr>Exercise</vt:lpstr>
      <vt:lpstr>Differential Privacy</vt:lpstr>
      <vt:lpstr>Differential Privacy</vt:lpstr>
      <vt:lpstr>Perfect Privacy</vt:lpstr>
      <vt:lpstr>Discussion</vt:lpstr>
      <vt:lpstr>How Much</vt:lpstr>
      <vt:lpstr>5. Measures of Utility</vt:lpstr>
      <vt:lpstr>Measures of Utility</vt:lpstr>
      <vt:lpstr>Generalization/Suppression Counting</vt:lpstr>
      <vt:lpstr>Loss Metric (LM)</vt:lpstr>
      <vt:lpstr>Classification Metric (CM)</vt:lpstr>
      <vt:lpstr>Discernibility Metric (DM)</vt:lpstr>
      <vt:lpstr>Ambiguity Metric (AM)</vt:lpstr>
      <vt:lpstr>KL-divergence /LP-Norm/Hellinger Distance</vt:lpstr>
      <vt:lpstr>Reconstructibility</vt:lpstr>
      <vt:lpstr>Other Metrics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Boodoo</dc:creator>
  <cp:lastModifiedBy>Boodoo</cp:lastModifiedBy>
  <cp:revision>236</cp:revision>
  <dcterms:modified xsi:type="dcterms:W3CDTF">2021-03-21T15:36:50Z</dcterms:modified>
</cp:coreProperties>
</file>